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3" r:id="rId3"/>
    <p:sldId id="335" r:id="rId4"/>
    <p:sldId id="306" r:id="rId5"/>
    <p:sldId id="348" r:id="rId6"/>
    <p:sldId id="349" r:id="rId7"/>
    <p:sldId id="350" r:id="rId8"/>
    <p:sldId id="341" r:id="rId9"/>
    <p:sldId id="345" r:id="rId10"/>
    <p:sldId id="352" r:id="rId11"/>
    <p:sldId id="353" r:id="rId12"/>
    <p:sldId id="370" r:id="rId13"/>
    <p:sldId id="330" r:id="rId14"/>
    <p:sldId id="327" r:id="rId15"/>
    <p:sldId id="354" r:id="rId16"/>
    <p:sldId id="361" r:id="rId17"/>
    <p:sldId id="356" r:id="rId18"/>
    <p:sldId id="365" r:id="rId19"/>
    <p:sldId id="367" r:id="rId20"/>
    <p:sldId id="368" r:id="rId21"/>
    <p:sldId id="362" r:id="rId22"/>
    <p:sldId id="3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9" autoAdjust="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12975-06AF-4E7C-A549-89DAA1934FA8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D521E-303C-4483-A49C-559EDBF94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D521E-303C-4483-A49C-559EDBF94C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7F4-A01F-46AC-9581-6DE0F65E7E6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ED3D-53B7-445C-8700-5CF36073A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7F4-A01F-46AC-9581-6DE0F65E7E6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ED3D-53B7-445C-8700-5CF36073A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7F4-A01F-46AC-9581-6DE0F65E7E6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ED3D-53B7-445C-8700-5CF36073A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7F4-A01F-46AC-9581-6DE0F65E7E6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ED3D-53B7-445C-8700-5CF36073A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7F4-A01F-46AC-9581-6DE0F65E7E6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ED3D-53B7-445C-8700-5CF36073A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7F4-A01F-46AC-9581-6DE0F65E7E6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ED3D-53B7-445C-8700-5CF36073A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7F4-A01F-46AC-9581-6DE0F65E7E6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ED3D-53B7-445C-8700-5CF36073A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7F4-A01F-46AC-9581-6DE0F65E7E6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ED3D-53B7-445C-8700-5CF36073A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7F4-A01F-46AC-9581-6DE0F65E7E6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ED3D-53B7-445C-8700-5CF36073A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7F4-A01F-46AC-9581-6DE0F65E7E6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ED3D-53B7-445C-8700-5CF36073A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7F4-A01F-46AC-9581-6DE0F65E7E6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ED3D-53B7-445C-8700-5CF36073A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677F4-A01F-46AC-9581-6DE0F65E7E6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8ED3D-53B7-445C-8700-5CF36073A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1.xml"/><Relationship Id="rId4" Type="http://schemas.openxmlformats.org/officeDocument/2006/relationships/oleObject" Target="../embeddings/Microsoft_Office_Word_97_-_2003_Document5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ACADEMIA EUROPAEA: PROSPECTS FOR A NORTHERN REGIONAL HUB</a:t>
            </a:r>
            <a:br>
              <a:rPr lang="en-GB" dirty="0" smtClean="0"/>
            </a:br>
            <a:r>
              <a:rPr lang="en-GB" dirty="0" smtClean="0"/>
              <a:t>IN BERGEN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GB" dirty="0"/>
          </a:p>
          <a:p>
            <a:r>
              <a:rPr lang="en-GB" b="1" dirty="0" smtClean="0"/>
              <a:t>BERGEN, MAY 30, 2014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600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RATIONALE FOR REGIONAL HUBS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1" y="5820726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Q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:  What is the areal extent of “Nordic” region and ”Northern Seas” 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590800"/>
            <a:ext cx="8910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Issues of scale : local, national, regional, global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Challenges of sustainable development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Diversity of political cultures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Tensions between central (EU-framework programmes) and regional traditions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810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AE MISSION/GOAL 1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i="1" dirty="0" smtClean="0"/>
              <a:t>Promote a wider appreciation of the value of European scholarship and research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1816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GB" b="1" dirty="0" smtClean="0"/>
              <a:t>Q: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The Arctic World: opportunities for cross-cultural and interdisciplinary networking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810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AE  MISSION/GOAL 2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i="1" dirty="0" smtClean="0"/>
              <a:t>Identify topics of trans-European importance to science and scholarship and propose appropriate action to ensure that these issues are adequately studied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Sustainable development: ecological integrity, economic growth, social vitality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Migration and identity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Climate change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Technology and society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 polar y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7792"/>
            <a:ext cx="6705600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cticmap4-new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60062"/>
            <a:ext cx="5638800" cy="680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ctic_AMSR2_ni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296889"/>
            <a:ext cx="4038599" cy="6179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1999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GB" b="1" dirty="0" smtClean="0"/>
          </a:p>
          <a:p>
            <a:pPr marL="342900" indent="-342900"/>
            <a:endParaRPr lang="en-GB" b="1" dirty="0" smtClean="0"/>
          </a:p>
          <a:p>
            <a:pPr marL="342900" indent="-342900" algn="ctr"/>
            <a:r>
              <a:rPr lang="en-GB" b="1" dirty="0" smtClean="0"/>
              <a:t>Q: 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Plans for international collaboration/critical reflection on  “Nordic” models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533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AE  MISSION/GOAL 3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 </a:t>
            </a:r>
            <a:r>
              <a:rPr lang="en-GB" b="1" i="1" dirty="0" smtClean="0"/>
              <a:t>Make recommendations to national governments and international agencies concerning matters affecting science, scholarship and academic life in Europe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1" y="2362200"/>
            <a:ext cx="876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Policy analysis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Reflections on experience of various programmes/ processes on the ground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Relationships/dependencies on governments in educational curricula</a:t>
            </a:r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ltic 2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8" y="1"/>
            <a:ext cx="9046622" cy="6324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83162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GB" b="1" dirty="0" smtClean="0"/>
              <a:t>Q: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The role of humanities and social sciences : range and access to Nordic expertise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33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AE  MISSION/GOAL 4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i="1" dirty="0" smtClean="0"/>
              <a:t>Encourage interdisciplinary and international research in all areas of learning, particularly in relation to European issues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3622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Collaboration among  AE “hubs” : Bergen – Barcelona - Wroclaw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Interactions  between university and town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Doctoral training curricula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25400" y="914400"/>
          <a:ext cx="9093200" cy="5715000"/>
        </p:xfrm>
        <a:graphic>
          <a:graphicData uri="http://schemas.openxmlformats.org/presentationml/2006/ole">
            <p:oleObj spid="_x0000_s151554" name="Document" r:id="rId3" imgW="9092767" imgH="5775880" progId="Word.Documen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3810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ACADEMIA EUROPAEA  FIELDS/ SECTIONS 1988 and 2013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1752600" y="71181"/>
          <a:ext cx="5562600" cy="6452313"/>
        </p:xfrm>
        <a:graphic>
          <a:graphicData uri="http://schemas.openxmlformats.org/presentationml/2006/ole">
            <p:oleObj spid="_x0000_s164866" name="Document" r:id="rId3" imgW="7005997" imgH="812583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634775" y="381000"/>
          <a:ext cx="3812351" cy="4800600"/>
        </p:xfrm>
        <a:graphic>
          <a:graphicData uri="http://schemas.openxmlformats.org/presentationml/2006/ole">
            <p:oleObj spid="_x0000_s76802" name="Document" r:id="rId3" imgW="5761081" imgH="7253359" progId="Word.Documen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5257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2 765 Active members</a:t>
            </a:r>
          </a:p>
          <a:p>
            <a:pPr algn="ctr"/>
            <a:r>
              <a:rPr lang="en-GB" dirty="0" smtClean="0"/>
              <a:t>53 Countries</a:t>
            </a:r>
          </a:p>
          <a:p>
            <a:pPr algn="ctr"/>
            <a:r>
              <a:rPr lang="en-GB" dirty="0" smtClean="0"/>
              <a:t>20 Sections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2209800" y="0"/>
          <a:ext cx="5105399" cy="6834648"/>
        </p:xfrm>
        <a:graphic>
          <a:graphicData uri="http://schemas.openxmlformats.org/presentationml/2006/ole">
            <p:oleObj spid="_x0000_s166914" name="Document" r:id="rId3" imgW="6878021" imgH="963505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2133600" y="0"/>
          <a:ext cx="4638914" cy="7010400"/>
        </p:xfrm>
        <a:graphic>
          <a:graphicData uri="http://schemas.openxmlformats.org/presentationml/2006/ole">
            <p:oleObj spid="_x0000_s142337" name="Document" r:id="rId3" imgW="5266810" imgH="796086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634775" y="381000"/>
          <a:ext cx="3812351" cy="4800600"/>
        </p:xfrm>
        <a:graphic>
          <a:graphicData uri="http://schemas.openxmlformats.org/presentationml/2006/ole">
            <p:oleObj spid="_x0000_s152578" name="Document" r:id="rId3" imgW="5761081" imgH="7253359" progId="Word.Documen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5257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2 765 Active members</a:t>
            </a:r>
          </a:p>
          <a:p>
            <a:pPr algn="ctr"/>
            <a:r>
              <a:rPr lang="en-GB" dirty="0" smtClean="0"/>
              <a:t>53 Countries</a:t>
            </a:r>
          </a:p>
          <a:p>
            <a:pPr algn="ctr"/>
            <a:r>
              <a:rPr lang="en-GB" dirty="0" smtClean="0"/>
              <a:t>20 Sections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 mi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"/>
            <a:ext cx="5795637" cy="6603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685800" y="0"/>
          <a:ext cx="8153400" cy="6597128"/>
        </p:xfrm>
        <a:graphic>
          <a:graphicData uri="http://schemas.openxmlformats.org/presentationml/2006/ole">
            <p:oleObj spid="_x0000_s49153" name="Document" r:id="rId3" imgW="7792854" imgH="630587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248504" y="1"/>
          <a:ext cx="5600095" cy="6858000"/>
        </p:xfrm>
        <a:graphic>
          <a:graphicData uri="http://schemas.openxmlformats.org/presentationml/2006/ole">
            <p:oleObj spid="_x0000_s113666" name="Document" r:id="rId3" imgW="6628437" imgH="9904950" progId="Word.Documen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ACADEMIA EUROPAEA  MEMBERS BY COUNTRY  2013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25400" y="914400"/>
          <a:ext cx="9093200" cy="5715000"/>
        </p:xfrm>
        <a:graphic>
          <a:graphicData uri="http://schemas.openxmlformats.org/presentationml/2006/ole">
            <p:oleObj spid="_x0000_s114690" name="Document" r:id="rId3" imgW="9092767" imgH="5775880" progId="Word.Documen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3810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ACADEMIA EUROPAEA  FIELDS/ SECTIONS 1988 and 2013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25400" y="914400"/>
          <a:ext cx="9093200" cy="5715000"/>
        </p:xfrm>
        <a:graphic>
          <a:graphicData uri="http://schemas.openxmlformats.org/presentationml/2006/ole">
            <p:oleObj spid="_x0000_s115714" name="Document" r:id="rId4" imgW="9092767" imgH="5775880" progId="Word.Documen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3810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ACADEMIA EUROPAEA  FIELDS/ SECTIONS 1988 and 2013</a:t>
            </a:r>
            <a:endParaRPr lang="en-US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914400" y="152399"/>
          <a:ext cx="7391400" cy="6509729"/>
        </p:xfrm>
        <a:graphic>
          <a:graphicData uri="http://schemas.openxmlformats.org/presentationml/2006/ole">
            <p:oleObj spid="_x0000_s77826" name="Document" r:id="rId3" imgW="5935092" imgH="522816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355" y="685800"/>
            <a:ext cx="88316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MY QUESTIONS : SUBSTANTIVE RESEARCH FOCI </a:t>
            </a:r>
          </a:p>
          <a:p>
            <a:endParaRPr lang="en-GB" dirty="0" smtClean="0"/>
          </a:p>
          <a:p>
            <a:pPr marL="342900" indent="-342900">
              <a:buAutoNum type="arabicPeriod"/>
            </a:pPr>
            <a:endParaRPr lang="en-GB" b="1" dirty="0" smtClean="0"/>
          </a:p>
          <a:p>
            <a:pPr marL="342900" indent="-342900">
              <a:buAutoNum type="arabicPeriod"/>
            </a:pPr>
            <a:r>
              <a:rPr lang="en-GB" b="1" dirty="0" smtClean="0"/>
              <a:t>How is the  Nordic region defined ? How are “Northern Seas” delimited? 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b="1" dirty="0" smtClean="0"/>
              <a:t>The Arctic World: opportunities for cross-cultural ands interdisciplinary networking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b="1" dirty="0" smtClean="0"/>
              <a:t>Policy analysis:  reflections on previous programmes viewed from experience on the ground.</a:t>
            </a:r>
          </a:p>
          <a:p>
            <a:pPr marL="342900" indent="-342900">
              <a:buAutoNum type="arabicPeriod"/>
            </a:pPr>
            <a:endParaRPr lang="en-GB" b="1" dirty="0" smtClean="0"/>
          </a:p>
          <a:p>
            <a:pPr marL="342900" indent="-342900">
              <a:buAutoNum type="arabicPeriod"/>
            </a:pPr>
            <a:r>
              <a:rPr lang="en-GB" b="1" dirty="0" smtClean="0"/>
              <a:t>The role of humanities and social sciences : range and quality of Nordic expertise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355</Words>
  <Application>Microsoft Office PowerPoint</Application>
  <PresentationFormat>On-screen Show (4:3)</PresentationFormat>
  <Paragraphs>68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Document</vt:lpstr>
      <vt:lpstr>ACADEMIA EUROPAEA: PROSPECTS FOR A NORTHERN REGIONAL HUB IN BERGEN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PARADIGMS IN SOCIAL SCIENCE + FUTURE CHALLENGES</dc:title>
  <dc:creator>dellopti</dc:creator>
  <cp:lastModifiedBy>dellopti</cp:lastModifiedBy>
  <cp:revision>231</cp:revision>
  <dcterms:created xsi:type="dcterms:W3CDTF">2013-03-18T20:39:27Z</dcterms:created>
  <dcterms:modified xsi:type="dcterms:W3CDTF">2014-06-05T20:43:00Z</dcterms:modified>
</cp:coreProperties>
</file>