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78" r:id="rId5"/>
    <p:sldId id="257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318" r:id="rId46"/>
    <p:sldId id="319" r:id="rId47"/>
    <p:sldId id="320" r:id="rId48"/>
    <p:sldId id="321" r:id="rId49"/>
    <p:sldId id="322" r:id="rId50"/>
    <p:sldId id="323" r:id="rId51"/>
    <p:sldId id="324" r:id="rId52"/>
    <p:sldId id="325" r:id="rId53"/>
    <p:sldId id="326" r:id="rId54"/>
    <p:sldId id="327" r:id="rId55"/>
    <p:sldId id="328" r:id="rId56"/>
    <p:sldId id="329" r:id="rId57"/>
    <p:sldId id="330" r:id="rId58"/>
    <p:sldId id="331" r:id="rId59"/>
    <p:sldId id="332" r:id="rId60"/>
    <p:sldId id="333" r:id="rId61"/>
    <p:sldId id="334" r:id="rId62"/>
    <p:sldId id="335" r:id="rId63"/>
    <p:sldId id="336" r:id="rId64"/>
    <p:sldId id="338" r:id="rId65"/>
    <p:sldId id="339" r:id="rId66"/>
    <p:sldId id="340" r:id="rId67"/>
    <p:sldId id="341" r:id="rId68"/>
    <p:sldId id="342" r:id="rId69"/>
    <p:sldId id="343" r:id="rId70"/>
    <p:sldId id="344" r:id="rId71"/>
    <p:sldId id="345" r:id="rId72"/>
    <p:sldId id="346" r:id="rId73"/>
    <p:sldId id="347" r:id="rId74"/>
    <p:sldId id="348" r:id="rId75"/>
    <p:sldId id="349" r:id="rId76"/>
    <p:sldId id="350" r:id="rId77"/>
    <p:sldId id="351" r:id="rId78"/>
    <p:sldId id="352" r:id="rId7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5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977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538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929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quare"/>
          <p:cNvSpPr/>
          <p:nvPr/>
        </p:nvSpPr>
        <p:spPr>
          <a:xfrm>
            <a:off x="0" y="6181571"/>
            <a:ext cx="676427" cy="6764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" name="Square"/>
          <p:cNvSpPr/>
          <p:nvPr/>
        </p:nvSpPr>
        <p:spPr>
          <a:xfrm>
            <a:off x="10499941" y="0"/>
            <a:ext cx="1692174" cy="169217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" name="Square"/>
          <p:cNvSpPr/>
          <p:nvPr/>
        </p:nvSpPr>
        <p:spPr>
          <a:xfrm>
            <a:off x="10800184" y="297003"/>
            <a:ext cx="1196328" cy="119632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224022" cy="218441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46475" y="5818901"/>
            <a:ext cx="5099050" cy="16927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100" b="1">
                <a:solidFill>
                  <a:srgbClr val="0066A6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algn="ctr">
              <a:defRPr sz="1100" b="1">
                <a:solidFill>
                  <a:srgbClr val="0066A6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algn="ctr">
              <a:defRPr sz="1100" b="1">
                <a:solidFill>
                  <a:srgbClr val="0066A6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algn="ctr">
              <a:defRPr sz="1100" b="1">
                <a:solidFill>
                  <a:srgbClr val="0066A6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algn="ctr">
              <a:defRPr sz="1100" b="1">
                <a:solidFill>
                  <a:srgbClr val="0066A6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" name="Image"/>
          <p:cNvSpPr>
            <a:spLocks noGrp="1"/>
          </p:cNvSpPr>
          <p:nvPr>
            <p:ph type="pic" idx="13"/>
          </p:nvPr>
        </p:nvSpPr>
        <p:spPr>
          <a:xfrm>
            <a:off x="457200" y="1691994"/>
            <a:ext cx="11277714" cy="391243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8" name="Rectangle"/>
          <p:cNvSpPr>
            <a:spLocks noGrp="1"/>
          </p:cNvSpPr>
          <p:nvPr>
            <p:ph type="body" sz="quarter" idx="14"/>
          </p:nvPr>
        </p:nvSpPr>
        <p:spPr>
          <a:xfrm>
            <a:off x="433740" y="361950"/>
            <a:ext cx="9700860" cy="46166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3000">
                <a:solidFill>
                  <a:srgbClr val="0066A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36749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139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97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260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031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637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804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301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667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B0E4D-2041-48CE-951A-D5CB0FFBBB63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559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274213028"/>
              </p:ext>
            </p:extLst>
          </p:nvPr>
        </p:nvGraphicFramePr>
        <p:xfrm>
          <a:off x="2455200" y="0"/>
          <a:ext cx="8316000" cy="913652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700" b="1" dirty="0">
                          <a:solidFill>
                            <a:schemeClr val="bg1"/>
                          </a:solidFill>
                        </a:rPr>
                        <a:t>Section – Mathematics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l"/>
                      <a:r>
                        <a:rPr lang="en-GB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239</a:t>
                      </a:r>
                    </a:p>
                    <a:p>
                      <a:pPr algn="l"/>
                      <a:r>
                        <a:rPr lang="en-GB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33</a:t>
                      </a:r>
                    </a:p>
                    <a:p>
                      <a:pPr algn="l"/>
                      <a:r>
                        <a:rPr lang="en-GB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28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022461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698429082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Mathematics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Marta Sanz-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Solé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Barcelona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Spain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Stochastic differential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Partial differential equations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Malliavin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calculus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Random fields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Analysis on the Wiener space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5A70C77-4D19-49B8-8B4F-BAB3A732A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" t="2790" r="4044" b="3634"/>
          <a:stretch/>
        </p:blipFill>
        <p:spPr>
          <a:xfrm>
            <a:off x="76201" y="2113415"/>
            <a:ext cx="2309072" cy="356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0387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05815522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Mathematics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Nizar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Touzi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New York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USA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Stochastic processes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Mathematical Finance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Stochastic control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 field games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Monte Carlo methods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Probability theory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5E2EE1A8-067A-4E20-8D62-31AE826C0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151492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5752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23612976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Mathematics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Emmanuel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Trélat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Paris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France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Optimal control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Applications of optimal control to aerospace problems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Sub-Riemannian geometry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Controllability, observability, stabilization of PDEs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actuator and sensor shape and location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D3FDB102-4B83-43F0-8902-5A1D5790EC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" t="4150" r="5058"/>
          <a:stretch/>
        </p:blipFill>
        <p:spPr>
          <a:xfrm>
            <a:off x="76200" y="2222415"/>
            <a:ext cx="2299674" cy="296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2501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478146397"/>
              </p:ext>
            </p:extLst>
          </p:nvPr>
        </p:nvGraphicFramePr>
        <p:xfrm>
          <a:off x="2455200" y="0"/>
          <a:ext cx="8316000" cy="913652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700" b="1" dirty="0">
                          <a:solidFill>
                            <a:schemeClr val="bg1"/>
                          </a:solidFill>
                        </a:rPr>
                        <a:t>Section – Informatics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383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86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33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698361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81232992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Informatics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Barbara Hammer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Bielefeld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Artificial intelligence applications for social good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Human-centered machine learning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Learning for data streams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Neural networks for structured data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Neuro-symbolic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Explainable artificial intelligence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Machine learning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Nonlinear dimensionality reduction and self-organization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B4C9AE4C-4AD3-4A43-A9AE-B5693AC31B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5" y="2279613"/>
            <a:ext cx="2324884" cy="28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1488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64794127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Informatics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Mira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Mezini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Darmstadt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 programming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Automated software engineering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Software security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Programming languages design and implementation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05F66F6C-129E-44CE-B688-2DB95FF672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2" t="3354" r="31524" b="26535"/>
          <a:stretch/>
        </p:blipFill>
        <p:spPr>
          <a:xfrm>
            <a:off x="76200" y="2209868"/>
            <a:ext cx="2285213" cy="295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7469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20746942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Informatics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Stefanie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Rinderle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-Ma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Munich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Workflow automation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Information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Collaborative and distributed processes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Business process management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AI-driven compliance management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Process intelligence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Flexible process technologies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FBB94B05-A462-4CF1-9A92-B31FF65B5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151492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7976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14072961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Informatics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Louis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Wehenkel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Cambridge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United Kingdom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Electric power systems reliability management and optimal decision making under uncertainties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Bioinformatics and computational systems 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Machine learning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FBB94B05-A462-4CF1-9A92-B31FF65B5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151492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1539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61365911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Informatics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F. Richard Yu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Ottawa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Canada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Machine learning and artificial intelligence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Connected and autonomous vehicles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Blockchain and distributed ledger technology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Security and privacy in networks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Mobile wireless networks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689713D-3A17-464A-8F0F-57FE80416E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3808"/>
          <a:stretch/>
        </p:blipFill>
        <p:spPr>
          <a:xfrm>
            <a:off x="76200" y="2034690"/>
            <a:ext cx="2274869" cy="331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8570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45767375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Informatics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Andreas Zeller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Saarbrücken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Software security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Automated software debugging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Software testing and analysis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Mining software archives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Mining software specifications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Generating software tests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C04A97D-F9DA-407E-96B5-2CF24584ED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6" t="1501" r="12606"/>
          <a:stretch/>
        </p:blipFill>
        <p:spPr>
          <a:xfrm>
            <a:off x="94526" y="2246638"/>
            <a:ext cx="2245062" cy="296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7168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8869153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Mathematics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Ana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Caraiani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London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Algebraic number theory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Arithmetic geometry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Representation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Langlands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program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00CC2E2B-3AFF-4459-BE6B-E3A09A401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151492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1470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041015506"/>
              </p:ext>
            </p:extLst>
          </p:nvPr>
        </p:nvGraphicFramePr>
        <p:xfrm>
          <a:off x="2455200" y="0"/>
          <a:ext cx="8316000" cy="913652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7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511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80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45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529672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86926279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Dmitri Basov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New York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USA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Optical spectroscopy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Unconventional superconductors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Nano-imaging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Correlated electron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Quantum 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Ultra-fast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spatio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-temporal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-imaging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7F6D2E8A-DF5A-43DD-B842-8CEA8B48F5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3" t="5074" r="19101" b="30754"/>
          <a:stretch/>
        </p:blipFill>
        <p:spPr>
          <a:xfrm>
            <a:off x="76200" y="2139151"/>
            <a:ext cx="2274271" cy="315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7198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04429442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Darwin Caldwell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Genoa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Italy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Industrial robotics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Actuation and actuators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Humanoid and quadrupedal robotics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Robotics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Exoskeletons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Medical robotics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Haptics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Telepresence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3E12F2C7-E4E1-4F68-98D5-CCD713253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151492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7064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3714994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Eric Collet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Rennes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France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Functional 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Electronic properties and 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Symmetry breaking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Time-resolved X-ray diffraction and absorption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Spin cross-over, charge transfer, </a:t>
                      </a:r>
                      <a:r>
                        <a:rPr lang="en-US" sz="16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photoswitchability</a:t>
                      </a:r>
                      <a:endParaRPr lang="en-US" sz="16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transitions and critical phenomena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Out-of-equilibrium dynamics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Synchrotron radiation, X-Ray free electron laser (X-FEL)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Ultra-fast photoinduced phase transitions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Coupled electronic instability and symmetry breaking</a:t>
                      </a:r>
                      <a:endParaRPr lang="en-GB" sz="16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0A5B0BB-5D23-406F-B782-55EB241392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4" r="16385" b="4409"/>
          <a:stretch/>
        </p:blipFill>
        <p:spPr>
          <a:xfrm>
            <a:off x="76200" y="2233913"/>
            <a:ext cx="2284599" cy="309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3247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31625037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Paolo Colombo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Padova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Italy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Architected 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Additive manufacturing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Geopolymers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Preceramic polymers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Porous ceramics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10D6FC2F-0552-43F0-8348-6307197F6D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90320"/>
            <a:ext cx="2276600" cy="291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03735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924580786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Vikram Deshpande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Cambridge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United Kingdom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Mechanobiology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Solid mechanics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Data-driven mechanics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Microarchitectured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solids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Fluid-structure interaction in impact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Chemo-mechanics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Dislocation mechanics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608553F5-B77B-484F-86A4-7DA0E1BF8B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" t="2384" r="4451" b="4202"/>
          <a:stretch/>
        </p:blipFill>
        <p:spPr>
          <a:xfrm>
            <a:off x="125126" y="2201979"/>
            <a:ext cx="2276973" cy="299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1505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87610895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Tiziana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Di Matteo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Rome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Italy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Granular 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Numerical simulations of diffusive processes for the analysis of the magnetic properties in new 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Magnetic properties of high-Tc superconductors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Econophysics</a:t>
                      </a:r>
                      <a:endParaRPr lang="en-US" sz="17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Network 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Josephson Junction networks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Strongly correlated electronic systems and high-Tc superconductivity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Complex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Superconducting technological devices</a:t>
                      </a:r>
                      <a:endParaRPr lang="en-GB" sz="17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CE8F45B-2085-4D35-B167-176FF1500F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" t="5386" r="5706" b="23886"/>
          <a:stretch/>
        </p:blipFill>
        <p:spPr>
          <a:xfrm>
            <a:off x="76200" y="2398028"/>
            <a:ext cx="2272623" cy="271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1430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750108892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Marcella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Diemoz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Rome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Italy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Dark matter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Neutrino 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Electroweak interactions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energy 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Collider physics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DB5576A2-62B3-4686-AE0F-2375926A4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151492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356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61293992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Nader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Engheta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Philadelphia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USA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Electromagnetics/Optics/</a:t>
                      </a:r>
                      <a:r>
                        <a:rPr lang="en-US" sz="17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nanophotonics</a:t>
                      </a: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7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plasmonics</a:t>
                      </a:r>
                      <a:endParaRPr lang="en-US" sz="17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Optical </a:t>
                      </a:r>
                      <a:r>
                        <a:rPr lang="en-US" sz="17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metatronics</a:t>
                      </a: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modularized photonics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Fractional paradigm in electrodynamics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Bio-inspired polarization imaging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Omega and chiral media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Plasmonic cloaking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Near-zero-index photonics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Graphene photonics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Photonic doping</a:t>
                      </a:r>
                      <a:endParaRPr lang="en-GB" sz="17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F1BD1EC-CF45-4463-AF60-4492586A21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t="4945" r="10518"/>
          <a:stretch/>
        </p:blipFill>
        <p:spPr>
          <a:xfrm>
            <a:off x="80200" y="2155802"/>
            <a:ext cx="2291307" cy="310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832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51295155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Fengzhou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Fang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Dublin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Ireland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Bio-medical manufacturing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Precision manufacturing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Optical design and manufacturing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12F0AAD5-0F21-4915-A35B-5026EB47A3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3" t="10154" r="16043" b="10464"/>
          <a:stretch/>
        </p:blipFill>
        <p:spPr>
          <a:xfrm>
            <a:off x="76200" y="2046802"/>
            <a:ext cx="2274735" cy="333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1439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71892584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Mathematics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Gary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Froyland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Sydney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Australia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Algebraic number theory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Arithmetic geometry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Representation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Langlands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program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0BF195BC-0476-4816-9ADB-E6997F4100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6" t="7329" r="20037"/>
          <a:stretch/>
        </p:blipFill>
        <p:spPr>
          <a:xfrm>
            <a:off x="76200" y="2004413"/>
            <a:ext cx="2297607" cy="345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18016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19854259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Ambrogio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Fasoli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Lausanne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Switzerland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Plasma magnetic confinement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Magnetic reconnection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Physics of burning plasmas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Suprathermal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particle 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Plasma 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Fusion energy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Plasma waves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Turbulence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636D7CF1-91AC-4578-8D0A-D509569A46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2" t="3286" r="19407"/>
          <a:stretch/>
        </p:blipFill>
        <p:spPr>
          <a:xfrm>
            <a:off x="104205" y="2186082"/>
            <a:ext cx="2262366" cy="307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6360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74388732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Despo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Fatta-Kassinos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Aglantzia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Cyprus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Contaminants of emerging concern in the environment and technical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Reclaimed water reuse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Advanced processes for wastewater treatment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Antimicrobial resistance determinants in natural and engineered systems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E3BABC3E-9DC2-4784-8E70-DC357083C4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" r="779"/>
          <a:stretch/>
        </p:blipFill>
        <p:spPr>
          <a:xfrm>
            <a:off x="76200" y="2536016"/>
            <a:ext cx="2301815" cy="254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328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143558396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Giacomo Claudio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Ghiringhelli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Milano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Italy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Tc Superconductors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Strongly Correlated Electron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Synchrotron Research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X-Ray Science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C124F24-4690-49A5-BE1C-B6DEFFFF0E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7" t="5671" r="28321" b="5224"/>
          <a:stretch/>
        </p:blipFill>
        <p:spPr>
          <a:xfrm>
            <a:off x="71384" y="1875729"/>
            <a:ext cx="2302163" cy="33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8653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70761940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Soteris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Kalogirou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Limassol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Cyprus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Designed innovative renewable energy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Renewable energy engineering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Artificial Intelligence in renewable energy modelling, prediction and fault-finding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Advanced thermodynamic analysis and modelling of solar thermal and photovoltaic applications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1CD135CA-0600-47DD-9309-D2067588C2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3003" r="3705"/>
          <a:stretch/>
        </p:blipFill>
        <p:spPr>
          <a:xfrm>
            <a:off x="76200" y="2234527"/>
            <a:ext cx="2314239" cy="303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90260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3179060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Anne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L'Huillier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Lund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Sweden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 dynamics of atomic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Attosecond 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Atomic and molecular 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Attosecond light sources designed for different goals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C7C4323-91AE-4E96-B3EB-6AB7BD4368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9" t="21962" r="41175" b="19727"/>
          <a:stretch/>
        </p:blipFill>
        <p:spPr>
          <a:xfrm>
            <a:off x="72430" y="2052859"/>
            <a:ext cx="2295321" cy="329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9197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06452502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James Lam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Hong Kong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China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Networked control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Dynamic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Positive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Multidimensional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Estimation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Multi-agent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Vibration control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Neural networks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Complex networks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59E96FFD-85BE-4207-83C6-5366766397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5" r="8204"/>
          <a:stretch/>
        </p:blipFill>
        <p:spPr>
          <a:xfrm>
            <a:off x="76200" y="2343528"/>
            <a:ext cx="2294964" cy="281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3880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3886792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Rodrigo Martins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Lisbon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Portugal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Advanced functional 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and architecture of solar cells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Tandem solar cells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Biosensors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Thin film solar cells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Oxide semiconductor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storage: super-capacitors, batteries, hydrogen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Co-pioneer in transparent electronics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Responsible electronics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Co-pioneer and co-inventor of the paper transistor and paper memory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C9CB295B-6BCB-4DB0-8C31-8FED2EFD6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151492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104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523503872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Urbashi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Mitra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Los Angeles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USA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Sensor networks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Wireless communication systems (4G,5G,6G)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Machine learning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Molecular communications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Statistical learning and inference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Underwater networking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Information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Communication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Signal processing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DF5CFC2A-80C8-46CE-B9C6-3E21514785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" r="4653"/>
          <a:stretch/>
        </p:blipFill>
        <p:spPr>
          <a:xfrm>
            <a:off x="76199" y="2337472"/>
            <a:ext cx="2330205" cy="291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03706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63793239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Martin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Ostoja-Starzewski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Urbana-Champaign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USA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Sensor networks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Wireless communication systems (4G,5G,6G)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Machine learning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Molecular communications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Statistical learning and inference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Underwater networking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Information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Communication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Signal processing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0D41161F-C2AC-4DD7-AD84-7094E7857C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4" t="14989" r="7913"/>
          <a:stretch/>
        </p:blipFill>
        <p:spPr>
          <a:xfrm>
            <a:off x="76200" y="2634198"/>
            <a:ext cx="2313771" cy="219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8868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15778996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S. Ravi P. Silva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Guildford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United Kingdom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Engineering 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Nanoelectronics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Solar cells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Nanotechnology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Electronic engineering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Engineering 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Thin film coatings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Carbon 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Applied 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Materials 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materials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65D76AA9-68D0-4BAF-BC4A-ABB9E3605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393866"/>
            <a:ext cx="2297910" cy="269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941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38995166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Mathematics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Gergely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Harcos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Budapest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Hungary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Analytic number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Automorphic forms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L-functions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3595C25-6474-412D-AC1B-36BB695D41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2" r="5114" b="10729"/>
          <a:stretch/>
        </p:blipFill>
        <p:spPr>
          <a:xfrm>
            <a:off x="76200" y="2101303"/>
            <a:ext cx="2269890" cy="32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4563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29050898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Tamás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Tél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Budapest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Hungary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Numerical investigations of particle advection, spreading of pollutants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Environmental fluid dynamics and related laboratory experiments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Statistical physics, stochastic processes, non-equilibrium potentials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Physics of systems subjected to parameter drift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 and irreversibility from a chaotic point of view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Climate dynamics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Nonlinear phenomena, chaos and transient chaos, fractals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Dynamics of inertial particles, reactions in flows</a:t>
                      </a:r>
                      <a:endParaRPr lang="en-GB" sz="17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A3A2489-AC69-43F8-904B-0F81005CD5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3" t="1995" r="2696"/>
          <a:stretch/>
        </p:blipFill>
        <p:spPr>
          <a:xfrm>
            <a:off x="76200" y="1937800"/>
            <a:ext cx="2320674" cy="356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75836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89667732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Alice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Valkárová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Prague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Czech Republic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fr-FR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Diffraction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fr-FR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 interactions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fr-FR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Antip</a:t>
                      </a:r>
                      <a:r>
                        <a:rPr lang="fr-FR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-p interactions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fr-FR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Particle</a:t>
                      </a:r>
                      <a:r>
                        <a:rPr lang="fr-FR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physics</a:t>
                      </a:r>
                      <a:endParaRPr lang="fr-FR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fr-FR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Photoproduction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9C3B75E-5D12-4CF9-B268-A0B980A1AD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" t="1766" r="7103"/>
          <a:stretch/>
        </p:blipFill>
        <p:spPr>
          <a:xfrm>
            <a:off x="76200" y="2422252"/>
            <a:ext cx="2278592" cy="261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19101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1859166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Massimo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Vergassola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Paris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France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Physics of living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Fluid dynamics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Continuum mechanics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Statistical physics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B64F37CE-7F3A-4425-92C3-35D36504BD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" r="1824"/>
          <a:stretch/>
        </p:blipFill>
        <p:spPr>
          <a:xfrm>
            <a:off x="67872" y="2222416"/>
            <a:ext cx="2312635" cy="302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51490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4184733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Xiao-Cong Yuan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Shenzhen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China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Optical communication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Photoacoustic microscopy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Optical trapping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Plasmonics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Structured light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Nanophotonics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Optical vortices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E6B4935-9290-4BC9-8F76-D987BF3953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4680" r="8747" b="16203"/>
          <a:stretch/>
        </p:blipFill>
        <p:spPr>
          <a:xfrm>
            <a:off x="70357" y="2295084"/>
            <a:ext cx="2307680" cy="297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34499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298731682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Jun Zhang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New York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USA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Physics of fluid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Biological Physics (animal swimming and flying)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Nonlinear dynamics and complex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Experimental fluid dynamics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Instabilities and symmetry-breaking bifurcations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Soft matter physics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FE8A247-1FC8-4AF9-9E23-BB3F6745CE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4485" r="13974" b="8464"/>
          <a:stretch/>
        </p:blipFill>
        <p:spPr>
          <a:xfrm>
            <a:off x="76200" y="2173970"/>
            <a:ext cx="2294306" cy="321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84027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628190285"/>
              </p:ext>
            </p:extLst>
          </p:nvPr>
        </p:nvGraphicFramePr>
        <p:xfrm>
          <a:off x="2455200" y="0"/>
          <a:ext cx="8316000" cy="913652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700" b="1" dirty="0">
                          <a:solidFill>
                            <a:schemeClr val="bg1"/>
                          </a:solidFill>
                        </a:rPr>
                        <a:t>Section – Chemical Sciences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328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41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54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5856271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80960761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Chemical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De Chen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Trondheim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Norway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Multiscale study of catalysis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Mechanistic and kinetic study of heterogenous catalysis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Biomass conversion techniques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Process scaling up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Rational design of catalysts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4BDF2D84-F750-41B8-81DE-9E25D69C4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151492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15200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66451579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Chemical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Jonathan Coleman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Dublin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Ireland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Printing and solution deposition of nanomaterials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Nanotubes, nanowires and other 1D 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Materials chemistry, </a:t>
                      </a:r>
                      <a:r>
                        <a:rPr lang="en-US" sz="17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nanosciences</a:t>
                      </a: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nanotechnology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Liquid exfoliation and solution processing of nanomaterials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Processing and characterization of nanocomposites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Graphene and other 2D 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Nanomaterials for printed electronic devices and sensors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Nanomaterials for energy storage</a:t>
                      </a:r>
                      <a:endParaRPr lang="en-GB" sz="17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10432E8-FEF7-4E94-A42F-0F36176AB8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2" t="2031" r="26506" b="35452"/>
          <a:stretch/>
        </p:blipFill>
        <p:spPr>
          <a:xfrm>
            <a:off x="76200" y="2266319"/>
            <a:ext cx="2301821" cy="320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34348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61111517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Chemical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Patricia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Dankers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Eindhoven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The Netherlands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Supramolecular 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Hydrogels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Biomedical 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Regenerative medicine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Polymer 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 cultures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Drug delivery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4C34F3F-7A24-4214-9F42-05390525C2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4" t="8124" r="12803" b="36424"/>
          <a:stretch/>
        </p:blipFill>
        <p:spPr>
          <a:xfrm>
            <a:off x="76200" y="2343529"/>
            <a:ext cx="2296202" cy="297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54634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32785567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Chemical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Jürgen Gauss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Mainz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Theoretical 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Quantum 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Theoretical support for the interplay of theory and experiment in rovibrational spectroscopy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Quantum-chemical calculation of molecular properties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Treatment of electron correlation via coupled-cluster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Quantum-chemical treatment of relativistic effects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Prediction and identification of new molecules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Quantum-chemical calculation of NMR chemical shifts</a:t>
                      </a:r>
                      <a:endParaRPr lang="en-GB" sz="17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8B683121-D804-4FDA-828F-E1AB95C1C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151492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8891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830258692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Mathematics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Lars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Hesselholt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Copenhagen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Denmark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Homotopy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Arithmetic geometry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81D63DCF-357C-4875-947A-25C3F952D3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" r="4086" b="10985"/>
          <a:stretch/>
        </p:blipFill>
        <p:spPr>
          <a:xfrm>
            <a:off x="76200" y="2149242"/>
            <a:ext cx="2320973" cy="341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38701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83131795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Chemical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Yury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Gogotsi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Philadelphia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USA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MXenes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Materials 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Nanotechnology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Materials 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storage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Electrochemistry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7678965-78B8-456E-BF31-1AAA512AB2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r="8147"/>
          <a:stretch/>
        </p:blipFill>
        <p:spPr>
          <a:xfrm>
            <a:off x="76200" y="2118966"/>
            <a:ext cx="2313974" cy="329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307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89630704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Chemical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Wolfgang A. Herrmann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Munich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Molecularly-defined catalysts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Inorganic 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High-Oxidation-State transition-metal complexes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Homogenous catalysis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N-Heterocyclic carbene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Organometallic 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C–C Coupling reactions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E7796181-BF2C-4155-B721-F1C4C1C392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8" t="4814" r="8548"/>
          <a:stretch/>
        </p:blipFill>
        <p:spPr>
          <a:xfrm>
            <a:off x="76200" y="2167916"/>
            <a:ext cx="2297561" cy="308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15821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93873683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Chemical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Leeor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Kronik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Rehovoth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Israel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Molecular crystals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Halide perovskites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Electronic structure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Density functional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2d materials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DDB3CC0-1F9E-46BC-B2DC-3C922C5E52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1" r="20712" b="25110"/>
          <a:stretch/>
        </p:blipFill>
        <p:spPr>
          <a:xfrm>
            <a:off x="76201" y="2343654"/>
            <a:ext cx="2285492" cy="283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41663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96307890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Chemical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Todd B. Marder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Würzburg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Fluoroarene-arene</a:t>
                      </a: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interactions in crystal engineering and liquid crystal phase behavior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Organometallic Chemistry (Metal boron complexes, synthesis of model catalytic intermediates, luminescent organometallics)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Homogeneous Catalysis (Borylations including C-H and C-X bond functionalization and addition </a:t>
                      </a:r>
                      <a:r>
                        <a:rPr lang="en-US" sz="17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reactions,coupling</a:t>
                      </a: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reactions)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Conjugated organic, organoboron and organometallic materials for applications in linear and nonlinear optics, organic electronics, bioimaging, photodynamic therapy, and sensing of biomolecules</a:t>
                      </a:r>
                      <a:endParaRPr lang="en-GB" sz="17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1E654ED2-2A4D-43A6-BA0F-64F5600B98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" t="2120" r="4798"/>
          <a:stretch/>
        </p:blipFill>
        <p:spPr>
          <a:xfrm>
            <a:off x="76200" y="2071025"/>
            <a:ext cx="2312559" cy="326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29196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75975639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Chemical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Thanh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Thi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Kim Nguyen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London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United Kingdom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Chemical synthesis of nanomaterials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Physical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characterisation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nanomaterials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Biofunctionalisation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nanomaterials for </a:t>
                      </a:r>
                      <a:r>
                        <a:rPr lang="en-US" sz="18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biomedical applications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77AD63AD-DAEA-4352-8E3E-89E7077E43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" t="4777" r="6286" b="10190"/>
          <a:stretch/>
        </p:blipFill>
        <p:spPr>
          <a:xfrm>
            <a:off x="76200" y="2143693"/>
            <a:ext cx="2290223" cy="316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73148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61942234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Chemical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Javier Pérez-Ramirez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Zurich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Switzerland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Nanostructured 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Renewable energy conversion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Halogen 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Catalysis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Sustainable 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atom catalysis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Chemical engineering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CO2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valorisation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Chemical plastic recycling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Halogen 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Sustainable chemistry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6565F05-1767-4434-A55A-9EE2062317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5" t="5563" r="41387" b="21766"/>
          <a:stretch/>
        </p:blipFill>
        <p:spPr>
          <a:xfrm>
            <a:off x="76200" y="2186081"/>
            <a:ext cx="2318489" cy="300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02802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41964516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Chemical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Thalappil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Pradeep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Chennai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India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Instrumentation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Molecular surfaces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energy ion scattering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Molecular and nanoscale 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Nanoscience and nanotechnology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 purification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3305C5D1-117E-44E6-8904-31B68E07AD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1" t="4725" r="20421" b="14665"/>
          <a:stretch/>
        </p:blipFill>
        <p:spPr>
          <a:xfrm>
            <a:off x="76200" y="2289027"/>
            <a:ext cx="2305702" cy="299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882767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35329906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Chemical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Ruth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Signorell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Zurich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Switzerland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droplet/particle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Aerosol and molecular cluster 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Chemical reaction kinetics in confined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droplet spectroscopy and scattering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transitions in particulate matter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 phase nucleation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Optical trapping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Photoelectron imaging of confined systems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927E1AE7-3BAA-4039-8835-36B8DFEAD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205992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50387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77265195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Chemical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Xinchen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Wang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Fuzhou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China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Materials 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Heterogeneous photocatalysis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Physical 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 splitting 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Artificial photosynthesis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Metal/conjugated organic frameworks for solar energy utilization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materials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927E1AE7-3BAA-4039-8835-36B8DFEAD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205992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32914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336693673"/>
              </p:ext>
            </p:extLst>
          </p:nvPr>
        </p:nvGraphicFramePr>
        <p:xfrm>
          <a:off x="2455200" y="0"/>
          <a:ext cx="8316000" cy="913652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7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</a:t>
                      </a:r>
                      <a:r>
                        <a:rPr lang="en-US" sz="2200" b="1" i="0" u="none" strike="noStrike" cap="none" spc="0" baseline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: 455</a:t>
                      </a:r>
                      <a:endParaRPr lang="en-US" sz="22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48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57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593642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66529240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Mathematics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Andrew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Kresch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Zürich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Switzerland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Rationality problems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Algebraic geometry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Brauer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groups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3E00C43-4A2A-4643-B029-246FBE7BB3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4" t="16335" r="31217" b="20000"/>
          <a:stretch/>
        </p:blipFill>
        <p:spPr>
          <a:xfrm>
            <a:off x="76200" y="2107359"/>
            <a:ext cx="2293991" cy="328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72854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797856456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Susanne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Buiter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Potsdam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Quantitative investigation of deformation processes in crust and lithosphere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Subduction zone dynamics, terrane accretion, and continental collision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Development of 2D/3D numerical modelling software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Numerical modelling of the Wilson Cycle of subduction, collision and rifting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Numerical and analogue (laboratory) model benchmarks of brittle thrust wedges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Formation and evolution of rifted continental margins</a:t>
                      </a:r>
                      <a:endParaRPr lang="en-GB" sz="17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FFF6D59-6F2E-4034-B9FD-CDAA7E6D75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2" t="6975" r="13927" b="28300"/>
          <a:stretch/>
        </p:blipFill>
        <p:spPr>
          <a:xfrm>
            <a:off x="76200" y="2246637"/>
            <a:ext cx="2304051" cy="305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40770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15018110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Cecilia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Ceccarelli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Grenoble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France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Interstellar medium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Solar system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Astrophysics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Molecular 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 formation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Astrochemistry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26BD944-5119-4DB8-832B-D0FC12D7AD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3" r="30008"/>
          <a:stretch/>
        </p:blipFill>
        <p:spPr>
          <a:xfrm>
            <a:off x="76200" y="2116224"/>
            <a:ext cx="2288419" cy="329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40771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95544276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Francisco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Doblas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-Reyes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Barcelona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Spain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Climate adaptation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Climate prediction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Climate modelling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Climate services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ED506A4-2E8C-4154-927F-4FB1279C9E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3" t="15541" r="23873" b="27417"/>
          <a:stretch/>
        </p:blipFill>
        <p:spPr>
          <a:xfrm>
            <a:off x="76200" y="2259189"/>
            <a:ext cx="2324450" cy="300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27312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1026857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Kevin Heng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Munich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Planetary 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Atmospheric radiative transfer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Astronomy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Atmospheric dynamics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Atmospheric 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Theoretical astrophysics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Exoplanet science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F6535FF-36D9-42E3-A5BD-DEA4B63504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0" t="6763" r="26998" b="6515"/>
          <a:stretch/>
        </p:blipFill>
        <p:spPr>
          <a:xfrm>
            <a:off x="76201" y="2228472"/>
            <a:ext cx="2299466" cy="300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23194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35532290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Hartmut Herrmann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Leibzig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Multiphase modelling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Atmospheric 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Multiphase 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Aerosol and cloud 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pollution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Kinetics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77E90963-3AFA-426A-A336-BC3ED9F0A0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0" t="2826" r="23207" b="21766"/>
          <a:stretch/>
        </p:blipFill>
        <p:spPr>
          <a:xfrm>
            <a:off x="76200" y="2246639"/>
            <a:ext cx="2317277" cy="291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3344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72938616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Emilia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Kilpua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Helsinki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Finland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Solar wind - magnetosphere interactions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Space weather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Solar-terrestrial 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Coronal mass ejections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Radiation belts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Geomagnetic storms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AC944E23-61BD-4B5B-B688-39FA1D5FD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205992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98673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3145279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Lyesse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Laloui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Lausanne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Switzerland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geostructures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Biomediated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soils and grouting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Smart urban design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Geotechnical engineering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Soil mechanics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Geothermal energy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Climate change mitigation and adaptation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93C00A0-039B-49EC-A905-D12C9F6DAD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3267" r="10130" b="7549"/>
          <a:stretch/>
        </p:blipFill>
        <p:spPr>
          <a:xfrm>
            <a:off x="76200" y="2276916"/>
            <a:ext cx="2297607" cy="300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47176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20439051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Barbara Maher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Lancaster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United Kingdom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Sediment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provenancing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Particulate air pollution, health impacts, mitigation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Environmental magnetism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Palaeomagnetism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Quaternary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palaeoclimate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DD12095F-DED3-43F7-B1B7-D02DF4263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205992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25368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68713379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Abdelwahid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Mellouki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Ben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Guerir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Marocco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 phase atmospheric physicochemical processes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quality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Atmospheric kinetics and oxidation mechanisms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Atmospheric chemistry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EFF1513-D56D-4602-93BF-FC191FF9F7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6" t="3179" r="4817" b="4201"/>
          <a:stretch/>
        </p:blipFill>
        <p:spPr>
          <a:xfrm>
            <a:off x="76200" y="2161859"/>
            <a:ext cx="2315774" cy="313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29323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71735706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Stephen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Mojzsis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Oslo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Norway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Biogeodynamics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Planetary geochemistry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Geoastronomy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 cosmochemistry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Solid-state 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Radiogenic isotope geochemistry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Stable isotope geochemistry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Geochronology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Metamorphic field petrology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Origins of life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65C70656-68E4-488C-A48C-260F5A489F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7" r="11074"/>
          <a:stretch/>
        </p:blipFill>
        <p:spPr>
          <a:xfrm>
            <a:off x="76200" y="2221643"/>
            <a:ext cx="2321829" cy="311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2896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299452192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Mathematics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Rafał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Latała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Warsaw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Poland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Convex geometry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Functional analysis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Asymptotic geometric analysis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Probability theory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84E781AB-9D5F-445A-94F4-13A45E1D6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151492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72297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18870863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Fabrizio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Nestola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Padua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Italy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Natural diamonds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High-pressure and high-temperature mineralogy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Meteorites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Deep-earth geological processes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E79C056-7C5E-44CB-856F-BD3CFEF2ED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5" r="30841" b="39338"/>
          <a:stretch/>
        </p:blipFill>
        <p:spPr>
          <a:xfrm>
            <a:off x="76201" y="2173971"/>
            <a:ext cx="2303662" cy="312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27534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96447708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Daniel Rosenfeld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Jerusalem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Israel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Aerosol-cloud interactions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Cloud electrification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Tropical cyclones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Climate change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Severe convective storms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Geoengineering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Cloud physics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51B3BE3E-A962-4F08-8A08-EF45A59F47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t="4151" r="5416" b="13554"/>
          <a:stretch/>
        </p:blipFill>
        <p:spPr>
          <a:xfrm>
            <a:off x="76200" y="2161421"/>
            <a:ext cx="2271462" cy="312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5132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62147386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Karline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Soetaert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Utrecht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The Netherlands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Food-web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Benthic-pelagic coupling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Applied mathematics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Biogeochemical modelling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Marine biodiversity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Computer 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Coastal ecosystem sciences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Sediment-animal interactions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35FA2096-EABE-4104-AE14-BFFF86B369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2" t="5386" r="12743"/>
          <a:stretch/>
        </p:blipFill>
        <p:spPr>
          <a:xfrm>
            <a:off x="76200" y="2385916"/>
            <a:ext cx="2296904" cy="275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37954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65045392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Gerard van der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Steenhoven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Voorthuizen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The Netherlands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Climate 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Meteorology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Earth observation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 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Astroparticle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Satellite instrumentation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High-energy physics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2214386C-8755-404D-AF78-BE519E1ABD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t="4776" r="15279" b="20223"/>
          <a:stretch/>
        </p:blipFill>
        <p:spPr>
          <a:xfrm>
            <a:off x="79983" y="2117955"/>
            <a:ext cx="2313050" cy="318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48182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68926876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Stephanie Werner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Oslo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Norway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Formation and evolution of planets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Remote sensing of the Earth and planets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Potential field data interpretation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Cratering chronology, cratering processes, planetary dynamics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Formation and evolution of</a:t>
                      </a:r>
                      <a:b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exo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-)planetary systems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DC80CC09-CD08-401A-B8C4-1BDFDADE5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205992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947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078291292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Xiaoxiang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Zhu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Munich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Synthetic aperture radar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Remote sensing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 urban mapping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Machine learning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Earth observation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Signal processing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202C6A2-962C-44C8-9EC7-048ED9B7FE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" t="3356" r="27750" b="23002"/>
          <a:stretch/>
        </p:blipFill>
        <p:spPr>
          <a:xfrm>
            <a:off x="76200" y="2107360"/>
            <a:ext cx="2300267" cy="333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061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84964724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Mathematics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Leonid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Polterovich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Tel Aviv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Israel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Symplectic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contact topology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Dynamical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Classical and quantum mechanics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5550F85-4C6B-4E7A-97D6-EE4435BD97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51"/>
          <a:stretch/>
        </p:blipFill>
        <p:spPr>
          <a:xfrm>
            <a:off x="76200" y="2425208"/>
            <a:ext cx="2307195" cy="267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8259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421614692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Mathematics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Miles Reid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Coventry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United Kingdom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Algebraic geometry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B88074B-FE80-46FD-A11D-4E4AE4C84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36313"/>
            <a:ext cx="2303662" cy="306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6437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7783c18-4378-4405-bede-c051d15d3e21">
      <Terms xmlns="http://schemas.microsoft.com/office/infopath/2007/PartnerControls"/>
    </lcf76f155ced4ddcb4097134ff3c332f>
    <TaxCatchAll xmlns="e8b9a027-e6bc-4897-ad19-46e5c2a776f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95B3A66D8AD748A9226BE7593B8586" ma:contentTypeVersion="18" ma:contentTypeDescription="Create a new document." ma:contentTypeScope="" ma:versionID="33cd9d500e5be82e47b26cc9b2eec3f9">
  <xsd:schema xmlns:xsd="http://www.w3.org/2001/XMLSchema" xmlns:xs="http://www.w3.org/2001/XMLSchema" xmlns:p="http://schemas.microsoft.com/office/2006/metadata/properties" xmlns:ns2="97783c18-4378-4405-bede-c051d15d3e21" xmlns:ns3="e8b9a027-e6bc-4897-ad19-46e5c2a776ff" targetNamespace="http://schemas.microsoft.com/office/2006/metadata/properties" ma:root="true" ma:fieldsID="5f8a5c891b707a5b1efa39bdd5e2373a" ns2:_="" ns3:_="">
    <xsd:import namespace="97783c18-4378-4405-bede-c051d15d3e21"/>
    <xsd:import namespace="e8b9a027-e6bc-4897-ad19-46e5c2a776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783c18-4378-4405-bede-c051d15d3e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f15d7e9-da90-449b-8052-bacb192258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b9a027-e6bc-4897-ad19-46e5c2a776f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4abbd56-97d4-4508-af08-05a332417ba5}" ma:internalName="TaxCatchAll" ma:showField="CatchAllData" ma:web="e8b9a027-e6bc-4897-ad19-46e5c2a776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31B694-AAC7-46D7-BAD4-3FA82D02C75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4DB0552-1A17-4364-A8F2-82221883CE5E}">
  <ds:schemaRefs>
    <ds:schemaRef ds:uri="http://schemas.microsoft.com/office/2006/documentManagement/types"/>
    <ds:schemaRef ds:uri="http://purl.org/dc/dcmitype/"/>
    <ds:schemaRef ds:uri="http://purl.org/dc/terms/"/>
    <ds:schemaRef ds:uri="http://purl.org/dc/elements/1.1/"/>
    <ds:schemaRef ds:uri="http://schemas.microsoft.com/office/2006/metadata/properties"/>
    <ds:schemaRef ds:uri="http://schemas.microsoft.com/office/infopath/2007/PartnerControls"/>
    <ds:schemaRef ds:uri="e8b9a027-e6bc-4897-ad19-46e5c2a776ff"/>
    <ds:schemaRef ds:uri="http://schemas.openxmlformats.org/package/2006/metadata/core-properties"/>
    <ds:schemaRef ds:uri="97783c18-4378-4405-bede-c051d15d3e2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72C98F3-460E-4337-8C82-14B33C83CA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783c18-4378-4405-bede-c051d15d3e21"/>
    <ds:schemaRef ds:uri="e8b9a027-e6bc-4897-ad19-46e5c2a776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2781</Words>
  <Application>Microsoft Office PowerPoint</Application>
  <PresentationFormat>Breitbild</PresentationFormat>
  <Paragraphs>886</Paragraphs>
  <Slides>75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75</vt:i4>
      </vt:variant>
    </vt:vector>
  </HeadingPairs>
  <TitlesOfParts>
    <vt:vector size="82" baseType="lpstr">
      <vt:lpstr>Arial</vt:lpstr>
      <vt:lpstr>Calibri</vt:lpstr>
      <vt:lpstr>Calibri Light</vt:lpstr>
      <vt:lpstr>Century Gothic</vt:lpstr>
      <vt:lpstr>Helvetica</vt:lpstr>
      <vt:lpstr>Helvetica Neue</vt:lpstr>
      <vt:lpstr>1_Office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Coates</dc:creator>
  <cp:lastModifiedBy>Dana Kaiser</cp:lastModifiedBy>
  <cp:revision>72</cp:revision>
  <dcterms:created xsi:type="dcterms:W3CDTF">2023-09-11T10:16:22Z</dcterms:created>
  <dcterms:modified xsi:type="dcterms:W3CDTF">2024-11-07T14:19:41Z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0x0101001895B3A66D8AD748A9226BE7593B8586</vt:lpwstr>
  </property>
</Properties>
</file>