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8" r:id="rId5"/>
    <p:sldId id="259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80" r:id="rId24"/>
    <p:sldId id="279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97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3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929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quare"/>
          <p:cNvSpPr/>
          <p:nvPr/>
        </p:nvSpPr>
        <p:spPr>
          <a:xfrm>
            <a:off x="0" y="6181571"/>
            <a:ext cx="676427" cy="6764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Square"/>
          <p:cNvSpPr/>
          <p:nvPr/>
        </p:nvSpPr>
        <p:spPr>
          <a:xfrm>
            <a:off x="10499941" y="0"/>
            <a:ext cx="1692174" cy="169217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Square"/>
          <p:cNvSpPr/>
          <p:nvPr/>
        </p:nvSpPr>
        <p:spPr>
          <a:xfrm>
            <a:off x="10800184" y="297003"/>
            <a:ext cx="1196328" cy="119632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224022" cy="218441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46475" y="5818901"/>
            <a:ext cx="5099050" cy="1692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Image"/>
          <p:cNvSpPr>
            <a:spLocks noGrp="1"/>
          </p:cNvSpPr>
          <p:nvPr>
            <p:ph type="pic" idx="13"/>
          </p:nvPr>
        </p:nvSpPr>
        <p:spPr>
          <a:xfrm>
            <a:off x="457200" y="1691994"/>
            <a:ext cx="11277714" cy="391243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8" name="Rectangle"/>
          <p:cNvSpPr>
            <a:spLocks noGrp="1"/>
          </p:cNvSpPr>
          <p:nvPr>
            <p:ph type="body" sz="quarter" idx="14"/>
          </p:nvPr>
        </p:nvSpPr>
        <p:spPr>
          <a:xfrm>
            <a:off x="433740" y="361950"/>
            <a:ext cx="9700860" cy="4616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000">
                <a:solidFill>
                  <a:srgbClr val="0066A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3674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3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9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6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03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3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80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30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6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0E4D-2041-48CE-951A-D5CB0FFBBB6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55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9390490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319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15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72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2246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9169752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Sophie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Krausz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Large-scale field archaeological</a:t>
                      </a:r>
                      <a:b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projects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Fortifications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Continental Europe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Emergence of the state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Political systems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Iron Age, Prehistory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Celts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7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Urbanisation</a:t>
                      </a:r>
                      <a:endParaRPr lang="en-US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Archaeological concomitants of</a:t>
                      </a:r>
                      <a:b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peace and war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Protohistoric and later Mediterranean</a:t>
                      </a:r>
                      <a:br>
                        <a:rPr lang="en-US" sz="17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7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civilisations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45D0B16-0B94-454D-839C-116B42C832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>
          <a:xfrm>
            <a:off x="158240" y="2197064"/>
            <a:ext cx="2228850" cy="2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7061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4468211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Tijana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Krstic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Vienna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Religious conversion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study of empires in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Eurasia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Cultural, religious, and intellectual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the early modern Ottoman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Empire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Islamic intellectual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Mediterranean history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16B3DF8E-91B4-80F7-FC0A-23C0D2707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1926206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3271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54908252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Slobodan Markovich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Belgrade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Serbia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European pessimism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Psychoanalytic anthropology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Western perceptions of the Balkans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transfer Europe – the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Balkans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psychoanalysis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British-Balkan relations since the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Napoleonic Wars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9E05385-4BAA-4E15-BDBF-C402544F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5629" r="14489" b="15342"/>
          <a:stretch/>
        </p:blipFill>
        <p:spPr>
          <a:xfrm>
            <a:off x="76200" y="2166401"/>
            <a:ext cx="2292412" cy="301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167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0489289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Matthias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Middell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Leipzig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geography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16B3DF8E-91B4-80F7-FC0A-23C0D2707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1926206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627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97062134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Luisa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Migliorati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Rome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Heritage buildings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Mexico colonial urbanism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topography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cartography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urbanism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Ancient architecture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C282F8B-D7E7-4E6F-908C-415F4AED8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36468" r="39019"/>
          <a:stretch/>
        </p:blipFill>
        <p:spPr>
          <a:xfrm>
            <a:off x="76200" y="2282973"/>
            <a:ext cx="2322272" cy="288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151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41436279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Felicitas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Schmieder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Hagen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 and the Mongols in the Middle 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Europe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cultural contacts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prophecy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German urban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Medieval/ early modern cartography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E312A8E-0B93-4249-BD33-E5A47E4BF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40747"/>
            <a:ext cx="2319481" cy="23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0419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1563577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Daniel Siemens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Newcastle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religion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violence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Politics of the past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reparations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Socialism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12F7A31-8648-4884-8333-8A39BC9F51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3355" r="4838" b="4900"/>
          <a:stretch/>
        </p:blipFill>
        <p:spPr>
          <a:xfrm>
            <a:off x="76200" y="2136360"/>
            <a:ext cx="2297375" cy="306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061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9410911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Matthew Spriggs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Canberra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Cornish language history and Cornish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Subsistence systems and human-environment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Archaeological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Pacific and Southeast Asian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Archaeology, linguistics and genetics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7790DBB3-026D-4C45-BEFC-40521AA5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28988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3438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55056030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Philipp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Stockhammer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Munich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Bioarchaeology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Mediterranean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DNA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 East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D3EF3EE-8D1A-4B19-8174-B4B94928A4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9" r="13443" b="30294"/>
          <a:stretch/>
        </p:blipFill>
        <p:spPr>
          <a:xfrm>
            <a:off x="76200" y="2224986"/>
            <a:ext cx="2308845" cy="29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3584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98121961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Dariusz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Stola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Warsaw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transnational migrations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Contemporary history of Poland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Polish-Jewish relations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communist regimes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49348B3-BD44-4646-9705-918E0C7D0F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3585" r="28341"/>
          <a:stretch/>
        </p:blipFill>
        <p:spPr>
          <a:xfrm>
            <a:off x="76200" y="2331417"/>
            <a:ext cx="2316746" cy="271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3707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10339707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Michael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Alram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Vienna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and medieval numismatics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Pre-Islamic monetary history of Iran,</a:t>
                      </a:r>
                      <a:b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Central Asia and the Indo-Iranian</a:t>
                      </a:r>
                      <a:b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borderlands       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16B3DF8E-91B4-80F7-FC0A-23C0D2707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1926206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7566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225063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171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9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45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8447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0121198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Jens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Braarvig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Oslo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and languages of Buddhism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Paleography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religion/culture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Textual criticism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Sanskrit, Tibetan, Chinese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knowledge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Multilingualism in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philology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B058C2C9-5C7D-4D69-B83B-ACC1D779E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41099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8194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060961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Monica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Centanni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Venice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Iconology and history of art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theatre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Tradition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Aby Warburg and Mnemosyne Atlas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Renaissance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Transition from Paganism to Christianity, from the Middle Ages to the Renaissance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Culture of Late Antiquity (Hellenistic novel)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B058C2C9-5C7D-4D69-B83B-ACC1D779E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241099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4558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56293931"/>
              </p:ext>
            </p:extLst>
          </p:nvPr>
        </p:nvGraphicFramePr>
        <p:xfrm>
          <a:off x="2455200" y="0"/>
          <a:ext cx="8316000" cy="9491734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Almut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Hintze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London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Multimedia and virtual reality documentation of 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Avestan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rituals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corpora and manuscript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Ritual studies and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Sustainable long-term and standards-based hosting and preservation of digital data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Multimedia language documentation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Minority cultures and religions and languages in Iran and India, especially Zoroastrianism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Sasanian seals and Middle Persian epigraphy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and comparative philology and linguistics of ancient Indo-Iranian languages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FE8E082-A953-479C-8C14-76E375DE5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7" t="4180" r="37585" b="4726"/>
          <a:stretch/>
        </p:blipFill>
        <p:spPr>
          <a:xfrm>
            <a:off x="76200" y="2416384"/>
            <a:ext cx="2315049" cy="30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82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1563798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Arlene Holmes Henderson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Durham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policy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mobility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Classics education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Languages in education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engagement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Employability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Rhetoric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skills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Humanities in education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A332C3F0-4384-4C69-B8FC-2DD27FDA3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5801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2961218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Gábor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Kósa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Manichaeism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Cosmogonic myths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Shamanism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Chinese religions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526153B-F48D-4492-8153-25A4BE932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7929" b="2693"/>
          <a:stretch/>
        </p:blipFill>
        <p:spPr>
          <a:xfrm>
            <a:off x="76200" y="2071025"/>
            <a:ext cx="2290396" cy="33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2850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0714048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Enrico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Morano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Turin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Manichaeism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 Iranian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Iranian epigraphy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Iranian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F4F1A74-FD71-4029-9253-B9F5B6E989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4" r="29371" b="13359"/>
          <a:stretch/>
        </p:blipFill>
        <p:spPr>
          <a:xfrm>
            <a:off x="76201" y="2264806"/>
            <a:ext cx="2296478" cy="30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025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36148303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Nils Arne Pedersen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Aarhus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Denmark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 Orient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Manichaeism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Church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of Bible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29EFAA5-2087-48F4-A136-9C6286ADA9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3178" r="22125" b="36336"/>
          <a:stretch/>
        </p:blipFill>
        <p:spPr>
          <a:xfrm>
            <a:off x="76200" y="2228141"/>
            <a:ext cx="2322135" cy="2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4999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46169247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Federico Santangelo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Newcastle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ancient historiography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classical scholarship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Hellenistic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ancient Italy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9D1B648D-E521-43D2-B9DF-555EAA669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6783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4344037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Catherine Steel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Glasgow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Cicero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oratory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 Roman Republican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613A135-0376-4FD1-BD50-62749A7C3D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5916" r="9436" b="4989"/>
          <a:stretch/>
        </p:blipFill>
        <p:spPr>
          <a:xfrm>
            <a:off x="76200" y="2108399"/>
            <a:ext cx="2322373" cy="322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141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2023432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Marta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Arzarello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Ferrara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European peopling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Excavation methods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palaeolithic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Firsts islands peopling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palaeolithic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Lithic technology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552381E-1B8D-4F4B-9CD8-BB52AFE90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10934" r="-7619" b="6327"/>
          <a:stretch/>
        </p:blipFill>
        <p:spPr>
          <a:xfrm>
            <a:off x="76200" y="2115068"/>
            <a:ext cx="2526232" cy="29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1470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50247266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Mauro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Tulli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Pisa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Platonic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 Epic poetry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rhetoric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Papyrology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Hellenistic philosophy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E15F833-FEF5-47A2-AE12-4806F15C3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83091"/>
            <a:ext cx="2314764" cy="34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047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8499388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Sophia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Xenophontos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Kefalonia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Greece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of the classical tradition in Byzantium and the Modern Greek Enlightenment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 literature of the 1st and 2nd century 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Plutarch: biography, popular philosophy, </a:t>
                      </a:r>
                      <a:r>
                        <a:rPr lang="en-US" sz="15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moralising</a:t>
                      </a: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techniques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medical deontology in antiquity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history and history of ideas in antiquity and the medieval period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emotions and psychotherapy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Commentary tradition especially on Aristotle’s 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Edition, textual criticism and translation of ancient and Byzantine texts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Galen: interplay between medicine and practical philosophy, the social role of philosophy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0BEC88F-63C3-4BF0-BE9B-B84739E77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9" r="24292" b="25885"/>
          <a:stretch/>
        </p:blipFill>
        <p:spPr>
          <a:xfrm>
            <a:off x="76200" y="2173465"/>
            <a:ext cx="2293205" cy="32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6629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3453775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235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15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30630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37163473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Aarts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lang="de-AT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usage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grammar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teaching and pedagogy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1D3BF88-CD9C-4A83-9269-18601DBB8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2120" r="17795"/>
          <a:stretch/>
        </p:blipFill>
        <p:spPr>
          <a:xfrm>
            <a:off x="76200" y="2237746"/>
            <a:ext cx="2320388" cy="28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7799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23713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Mark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Aronoff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Stony Brook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endParaRPr lang="de-AT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morphology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 language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Writing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Teaching 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49E1E9C-E5F3-41C4-8576-751F9F42DB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8388" r="9708" b="2075"/>
          <a:stretch/>
        </p:blipFill>
        <p:spPr>
          <a:xfrm>
            <a:off x="103969" y="2116963"/>
            <a:ext cx="2277783" cy="32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2569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58332472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Matthew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Baerman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Guildford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typology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morphology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8FE8CFBC-567F-450D-B3C4-4084034DC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8876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19522022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Carlier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Theories of linguistic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determination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linguistics of French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linguistics of the Romance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Aspect, voice, and auxiliaries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Grammatical semantics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D163AB7-33F1-4A61-94A3-E0AC72606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b="8291"/>
          <a:stretch/>
        </p:blipFill>
        <p:spPr>
          <a:xfrm>
            <a:off x="76200" y="2163374"/>
            <a:ext cx="2314917" cy="30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7659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8391960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Ewa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Dąbrowska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Erlangen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aptitude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language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and cognition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Usage based approaches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 differences in linguistic knowledge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processing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acquisition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79BB72D2-EBFC-45B5-B90E-165F57B73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4487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2083720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Franco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Fanciullo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Pisa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Languages in contact in the Mediterranean Sea during the Middle 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and dialectal etymology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and Greek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dialectology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A65E33E-2846-4DCD-90A2-98A6A14E10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r="11059" b="20088"/>
          <a:stretch/>
        </p:blipFill>
        <p:spPr>
          <a:xfrm>
            <a:off x="76200" y="2028637"/>
            <a:ext cx="2306974" cy="332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9242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236263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Livio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Gaeta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Turin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Contrastive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minorities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 and Germanic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linguistics: morphology and word-formation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contact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change and grammaticalization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and Romance 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CB421A8-1694-44E9-9980-1714376304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r="4946"/>
          <a:stretch/>
        </p:blipFill>
        <p:spPr>
          <a:xfrm>
            <a:off x="76200" y="2220384"/>
            <a:ext cx="2317163" cy="29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978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4273623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Jennifer Anne Baird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London  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heritage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Archaeological photography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domestic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provincial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Syria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graffiti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Archaeological archives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481A6800-8398-48E6-A5C0-317F017D2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1926206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5517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93018624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Juliane House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Hamburg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as a Lingua Franca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Translation theory and criticism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Discourse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 language acquisition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Cross-cultural pragmatics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Politeness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145A67C-7B7F-43F6-84B2-1615599C76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419" r="2257" b="-419"/>
          <a:stretch/>
        </p:blipFill>
        <p:spPr>
          <a:xfrm>
            <a:off x="76200" y="2366189"/>
            <a:ext cx="2319134" cy="28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819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892785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Guillaume Jacques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Archaeolinguistics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typology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linguistics (Sino-Tibetan, Indo-European, Algonquian)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documentation (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Rgyalrongic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Kiranti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7C37E5B-4A83-4DF4-B4EC-788202F12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0" t="6167" r="25251" b="33336"/>
          <a:stretch/>
        </p:blipFill>
        <p:spPr>
          <a:xfrm>
            <a:off x="76200" y="2216361"/>
            <a:ext cx="2314981" cy="31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5503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4898504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Zoltán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Kövecses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Universality and variation in metaphor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of emotions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American English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of metaphor and metonymy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Lexicography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6577284-C873-4E19-AD9E-BE6BED0FAA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t="5518" r="17774" b="1017"/>
          <a:stretch/>
        </p:blipFill>
        <p:spPr>
          <a:xfrm>
            <a:off x="76200" y="2046272"/>
            <a:ext cx="2315561" cy="33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304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0993518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Aylin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Küntay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Istanbul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Turkey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Communicative development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Gestures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Bilingualism and heritage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robots in educational use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 language development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0134CC0-9F5D-42F6-9EEE-F1B29A8053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2" t="4504" r="26443" b="48961"/>
          <a:stretch/>
        </p:blipFill>
        <p:spPr>
          <a:xfrm>
            <a:off x="76200" y="2348070"/>
            <a:ext cx="2300551" cy="278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1783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4240775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Lutz Marten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London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Bantu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and historical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Swahili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70F206A-3176-461D-949B-007E7C72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r="16604"/>
          <a:stretch/>
        </p:blipFill>
        <p:spPr>
          <a:xfrm>
            <a:off x="76200" y="2331701"/>
            <a:ext cx="2309240" cy="27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9681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632085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Eugen Munteanu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Iassy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linguistics and theory of language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contacts and traductology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linguistic ideas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Biblical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language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Romanian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philology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2277158A-3640-451A-B2DE-4852CA5C7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3178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4386729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Janet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Pierrehumbert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Oxford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Speech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processing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Sound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modeling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2277158A-3640-451A-B2DE-4852CA5C7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303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5871981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Gábor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Prószéky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 lexicography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 morphology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 language models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translation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2277158A-3640-451A-B2DE-4852CA5C7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5928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839449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Josep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Quer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Barcelona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Romance languages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FE81483-9196-44F3-B0C2-05163667C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t="4326" r="36557"/>
          <a:stretch/>
        </p:blipFill>
        <p:spPr>
          <a:xfrm>
            <a:off x="76200" y="2022118"/>
            <a:ext cx="2304003" cy="32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4331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17123564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Malka Rappaport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Hovav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Jerusalem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Polysemy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Argument structure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 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Lexical 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Lexical and grammatical aspect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Semantics-cognition interface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9CFE4AE-1B51-4427-A24D-C9617796E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1" t="10684" r="18323" b="29625"/>
          <a:stretch/>
        </p:blipFill>
        <p:spPr>
          <a:xfrm>
            <a:off x="91200" y="2232162"/>
            <a:ext cx="2273400" cy="298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975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5001254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Antoon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De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Baets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Groningen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Netherlands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Attacks on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Abuses of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Censorship of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of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and human rights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Ethics of historians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710C0B7-91B1-4EEB-819F-E5520EB80F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2610" r="22039" b="9611"/>
          <a:stretch/>
        </p:blipFill>
        <p:spPr>
          <a:xfrm>
            <a:off x="76200" y="2007748"/>
            <a:ext cx="2301582" cy="31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0577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4875600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Michael Schulte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Kristiansand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Writing system research (Runes)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Formulaic language (Runic inscriptions)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Runic inscriptions (Runology)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history (Nordic)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Metrical studies of Old Germanic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Sociocultural history (Nordic)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Proto-Norse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Germanic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Norse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96CCA1B-A817-41FF-9517-975480265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903" r="6072" b="21415"/>
          <a:stretch/>
        </p:blipFill>
        <p:spPr>
          <a:xfrm>
            <a:off x="76200" y="2089192"/>
            <a:ext cx="2308047" cy="32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6599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0602631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Heike Wiese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Berlin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Grammar and lexicon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variation and contact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attitudes and ideologies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D057DD9-2BA2-4278-AD24-C4AFDC145A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1" t="9184" r="16170" b="32450"/>
          <a:stretch/>
        </p:blipFill>
        <p:spPr>
          <a:xfrm>
            <a:off x="76200" y="2047749"/>
            <a:ext cx="2318224" cy="325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4665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1151577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 230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22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 80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62762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51658421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Ruxandra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Cesereanu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Cluj-Napoca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Imagination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Film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and historical studies - Gulag and Holocaust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Mentality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1BD7239-256F-498E-9BE7-81538D1B1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3" t="5563" r="29079" b="31744"/>
          <a:stretch/>
        </p:blipFill>
        <p:spPr>
          <a:xfrm>
            <a:off x="73330" y="2083138"/>
            <a:ext cx="2323893" cy="318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3023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7313955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Nicholas Cronk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Oxford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Enlightenment thought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Voltaire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18th-century history of the book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Humanities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18th-century French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18th-century correspondence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AFA984D-D3FF-4EEC-AE79-9EF565A31D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5" t="20387" r="9250"/>
          <a:stretch/>
        </p:blipFill>
        <p:spPr>
          <a:xfrm>
            <a:off x="76200" y="2216170"/>
            <a:ext cx="2303832" cy="305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828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0769113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Helena Duffy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Wrocław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Postmodernism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 literature and cinema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and 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Posthumanism (ecocriticism and human-animal studies)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2A7D86E-920B-4EC0-88CC-29F1ABBCC6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2780" r="30342" b="48096"/>
          <a:stretch/>
        </p:blipFill>
        <p:spPr>
          <a:xfrm>
            <a:off x="76200" y="2349774"/>
            <a:ext cx="2298937" cy="280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2520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90020157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Frode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Helland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Trondheim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Ibsen-studies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Holocaust-studies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Rhetoric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Bilde 2">
            <a:extLst>
              <a:ext uri="{FF2B5EF4-FFF2-40B4-BE49-F238E27FC236}">
                <a16:creationId xmlns:a16="http://schemas.microsoft.com/office/drawing/2014/main" id="{3113E5ED-721A-4712-ACDD-44447DBC5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3942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6220362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Tatjana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Jukić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Zagreb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Croatia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literature (19th and 20th centuries)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Semiotics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Film and visual arts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cultural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philosophy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C80BFF7-1A4A-4AA9-91CE-B8A81E3DF2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8" t="5033" r="16445" b="37307"/>
          <a:stretch/>
        </p:blipFill>
        <p:spPr>
          <a:xfrm>
            <a:off x="76200" y="2036063"/>
            <a:ext cx="2294750" cy="32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902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57125069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Markus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Messling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Saarbrücken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 and cultural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and Francophone literatures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Epistemology and history of the modern humanities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anthropology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Narration and historiography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Aesthetics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Mediterranianism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Universalism/relativism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irreparable and theories of reparation/repair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BA088B1-24AA-42D8-B550-5B2192B5B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t="5969" r="40399" b="16151"/>
          <a:stretch/>
        </p:blipFill>
        <p:spPr>
          <a:xfrm>
            <a:off x="76200" y="2134184"/>
            <a:ext cx="2298203" cy="31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4696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59941168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Martin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Procházka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Prague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 Republic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Intercultural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American colonial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Scottish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Romanticism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9EC3DEA-6E59-4BDF-B795-2B25CEBD9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t="7058" r="7731" b="14721"/>
          <a:stretch/>
        </p:blipFill>
        <p:spPr>
          <a:xfrm>
            <a:off x="76200" y="2113414"/>
            <a:ext cx="2283571" cy="310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9135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5470460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Ewa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Domanska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Poznań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Methods of historical research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humanities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Ecocide and genocide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remains as heritage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Emerging fields in the humanities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social sciences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Non-Western knowledges of the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 and ways of knowing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and history of historiography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theory of the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humanities and social sciences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F38DADE-0367-4D7B-9678-A553771F1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18521"/>
            <a:ext cx="2321488" cy="233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09923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1169383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Turið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Sigurðardóttir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Torshavn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Faroe Islands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Icelandic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Faroese literature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C756192-5A77-4F2D-A92F-5D0FE4199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45"/>
          <a:stretch/>
        </p:blipFill>
        <p:spPr>
          <a:xfrm>
            <a:off x="76200" y="2114173"/>
            <a:ext cx="2315756" cy="31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9289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6723800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Carlos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Spoerhase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Munich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Sociology of literature in the global literary field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Literary theory and general criticism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Relationship between aesthetics and social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the humanities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 German and European literary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 German and European intellectual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Methods and practices of philological research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494EC2C-F23D-4DA0-A6A4-2DD5FB1BD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7" t="11213" r="30982" b="22473"/>
          <a:stretch/>
        </p:blipFill>
        <p:spPr>
          <a:xfrm>
            <a:off x="61106" y="2193557"/>
            <a:ext cx="2316516" cy="322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74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92600637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Tomiche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Experiments in art in the 20th century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Modernisms,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modernities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avant-gardes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(deconstruction) and literature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C51865F4-294E-4885-AE43-0CF372B60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3861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5668896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Carlo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Vecce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Naples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Renaissance literature and civilization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literature from Middle Age to Modernity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books and libraries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Transmission of texts in Middle Ages and Renaissance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Intercultural exchanges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Intermediality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(Literature, Visual Arts, Cinema, Music)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and humanist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workshops in Modern Age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1C4A07E-D3B8-45D2-95F8-E6F57E5E8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2" t="20513" r="1833" b="9950"/>
          <a:stretch/>
        </p:blipFill>
        <p:spPr>
          <a:xfrm>
            <a:off x="76200" y="1995520"/>
            <a:ext cx="2319614" cy="34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32815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98217608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Eva von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Contzen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Freiburg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Narratology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Hagiography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reception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Re-telling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English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5A5A8C5-90E9-4AD0-82AD-AF0112B2EB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2650" r="11458" b="3134"/>
          <a:stretch/>
        </p:blipFill>
        <p:spPr>
          <a:xfrm>
            <a:off x="76200" y="2031343"/>
            <a:ext cx="2294226" cy="331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94385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6419252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section members: 152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foreign members:     9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female members:    38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800797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26470454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Barbara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Arciszewska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Warsaw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Court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BF0CF15C-D91B-4569-A796-74B27C0E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0677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7061547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Wojciech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Bałus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Kraków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modern art and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art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Methodology of art history and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Bildwissenschaft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and history of stained-glass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8E6F998-3645-4AE1-96D3-90E85027EB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-1" r="17490" b="40486"/>
          <a:stretch/>
        </p:blipFill>
        <p:spPr>
          <a:xfrm>
            <a:off x="76200" y="2229986"/>
            <a:ext cx="2285503" cy="30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97382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3768802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Gerd Blum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Münster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Non-figurative Modernist Art and its reception since 1980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Beginnings of Modernist Painting (Marées; Manet)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Views and Site-Specificity in Early Modern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theory of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history of the Tabernacle Narrative of 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Schemot</a:t>
                      </a:r>
                      <a:endParaRPr lang="en-US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historiography of art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Exodus in Early Modern Art and texts on Art (Ark of the Covenant; Bezalel; Moses)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form becomes formula and stereotype, from 1500 to present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8347A95-A435-4464-95D3-8619459308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3035" b="4330"/>
          <a:stretch/>
        </p:blipFill>
        <p:spPr>
          <a:xfrm>
            <a:off x="76200" y="2188361"/>
            <a:ext cx="2302046" cy="32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951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52819981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Diane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Bodart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New York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 theory and artistic practice in Renaissance and Baroque Italy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Renaissance Venice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and Politics in the Spanish Habsburg Empire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7A523E8-EAD6-4EBD-AC86-F697B5DBE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3" t="5163" r="18272" b="31598"/>
          <a:stretch/>
        </p:blipFill>
        <p:spPr>
          <a:xfrm>
            <a:off x="76200" y="2336574"/>
            <a:ext cx="2300282" cy="272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778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8355850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Peter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Frankopan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Cambridge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Belt and Road Initiative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Silk Roads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and the former Soviet Union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Histories of China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Asia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Urbanization &amp; nomadism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 Eastern affairs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Byzantine empire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change &amp; the natural world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Bilde 2">
            <a:extLst>
              <a:ext uri="{FF2B5EF4-FFF2-40B4-BE49-F238E27FC236}">
                <a16:creationId xmlns:a16="http://schemas.microsoft.com/office/drawing/2014/main" id="{D4987A0D-2822-4DEF-932C-B5D153D45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1926206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0651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9165561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Massimo Leone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Turin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frameworks for modeling cultural change in semiotic terms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evolution of visual cultures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5543424-C8C5-48E7-BCC3-D7F41F6C84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1" t="3267" r="14320" b="28830"/>
          <a:stretch/>
        </p:blipFill>
        <p:spPr>
          <a:xfrm>
            <a:off x="76200" y="2136835"/>
            <a:ext cx="2321768" cy="31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13899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14812670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Emilio Sala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Milan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Film music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Pre-cinematic listening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A5570FF9-0D67-44F7-8788-6DE6DEBA4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" y="2216877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4151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4408163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155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5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45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9375838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95646371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Monika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Betzler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Munich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Normative ethics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Metanormative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 psychology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Ethics of personal relationships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agency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F1C7775-C886-427B-AA0B-81D6BE49AE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4150" r="3186" b="4202"/>
          <a:stretch/>
        </p:blipFill>
        <p:spPr>
          <a:xfrm>
            <a:off x="76200" y="2298644"/>
            <a:ext cx="2286296" cy="2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2535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54908342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Robert Gordon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Cambridge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Hebrew Bible/Old Testament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Hebrew Bible in Jewish and Christian tradition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Hebrew Bible and its ancient versions in Greek, Aramaic, Syriac, Latin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Biblical Exegesis and theology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Near Eastern context of the Hebrew Bible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006C6938-4C20-47A1-82AC-1AB464B99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" y="2216877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00210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1693216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Joost Joosten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Barcelona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Proof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Formal logic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Logic in AI and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Metamathematics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A30B07D-00C6-46BD-B9BB-8D0F0DD76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/>
          <a:stretch/>
        </p:blipFill>
        <p:spPr>
          <a:xfrm>
            <a:off x="76200" y="2351619"/>
            <a:ext cx="2311696" cy="276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98393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467284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Amy-Jill Levine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Nashville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 origins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Jewish-Christian relations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Sexuality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 Temple Judaism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9238873-31B6-472D-9DFA-46BED6CC01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r="12125" b="4202"/>
          <a:stretch/>
        </p:blipFill>
        <p:spPr>
          <a:xfrm>
            <a:off x="72990" y="2355641"/>
            <a:ext cx="2306872" cy="282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11263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8367266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Christoph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Lüthy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Nijmegen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Netherlands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matter theories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philosophy, notably 1500-1800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and logic of scientific imagery (diagrams, models, graphs, emblems, etc.)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Theories of chance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science, notably Scientific Revolution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the philosophy of mind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598F4E5-955A-406B-97A4-1FAF53AB1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r="18624" b="37195"/>
          <a:stretch/>
        </p:blipFill>
        <p:spPr>
          <a:xfrm>
            <a:off x="76200" y="2362318"/>
            <a:ext cx="2268706" cy="276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5796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6233913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Teresa Marques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Barcelona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language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Conceptual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Epistemology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Feminist and social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 speech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Metaethics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525C4CD-13DF-43AE-9DC9-FA8139C99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6" t="6091" r="22843" b="35717"/>
          <a:stretch/>
        </p:blipFill>
        <p:spPr>
          <a:xfrm>
            <a:off x="76200" y="2033272"/>
            <a:ext cx="2308338" cy="34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4195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7653361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Guy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Stroumsa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Jerusalem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Israel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religion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Religion in Late Antiquity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and historiography of the Study of Religion in Modern Times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92A604F-3D01-4274-9E1B-FECF1298A8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b="6932"/>
          <a:stretch/>
        </p:blipFill>
        <p:spPr>
          <a:xfrm>
            <a:off x="76200" y="2146794"/>
            <a:ext cx="2304781" cy="331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5902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4147565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Haskel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Greenfield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Winnipeg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of food producing and</a:t>
                      </a:r>
                      <a:b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farming societies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of metallurgical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of early complex and urban</a:t>
                      </a:r>
                      <a:b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societies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pastoralism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food production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World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metallurgy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Zooarchaeology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Archaeology of Europe, Near East</a:t>
                      </a:r>
                      <a:b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Africa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animal domestication</a:t>
                      </a:r>
                      <a:endParaRPr lang="en-GB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0BDD477E-7800-4E4A-83A2-DE71153CE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r="13220" b="436"/>
          <a:stretch/>
        </p:blipFill>
        <p:spPr>
          <a:xfrm>
            <a:off x="71863" y="2166729"/>
            <a:ext cx="2294679" cy="291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58990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5922730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section members: 116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foreign members:     7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female members</a:t>
                      </a:r>
                      <a:r>
                        <a:rPr lang="en-US" sz="20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:    54</a:t>
                      </a:r>
                      <a:endParaRPr lang="en-US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388488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2151326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Gabriele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Balbi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Lugano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economy of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 and technology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3C23A92-9EB8-41C2-995E-01CAD2D65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t="7676" r="19814"/>
          <a:stretch/>
        </p:blipFill>
        <p:spPr>
          <a:xfrm>
            <a:off x="76200" y="1905773"/>
            <a:ext cx="2318603" cy="35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75624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5432767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Kaun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Stockholm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Sweden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Automation and artificial intelligence from a humanistic social science perspective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Algorithmic culture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Mediated temporalities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mobilization and social media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E36438E-214D-49FF-9767-60829D3882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5571" r="21500"/>
          <a:stretch/>
        </p:blipFill>
        <p:spPr>
          <a:xfrm>
            <a:off x="76200" y="2191334"/>
            <a:ext cx="2300021" cy="313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78737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05534289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Susanne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Kinnebrock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Augsburg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change and transformations of the Public Sphere (since the 19th Century)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(narrative journalism, convergent journalism)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media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communication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and science communication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01B2668-4016-4680-A47E-136550245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68673"/>
            <a:ext cx="2316278" cy="30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44894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5428887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Margreth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Lünenborg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Berlin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Affect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Migration and media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media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sphere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studies and media research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9FEB20B-3D5C-4DF4-B256-64DE3C75D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t="2988" r="37290" b="37210"/>
          <a:stretch/>
        </p:blipFill>
        <p:spPr>
          <a:xfrm>
            <a:off x="89681" y="2300429"/>
            <a:ext cx="2297775" cy="29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42947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14835904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Stefania Milan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Amsterdam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Netherlands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sociology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data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Methodological innovation and computational social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Governance of and by digital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and research ethics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DB0EE17-8522-4F6A-B3C4-6A2498EDB1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1" t="2690" r="29436" b="47939"/>
          <a:stretch/>
        </p:blipFill>
        <p:spPr>
          <a:xfrm>
            <a:off x="76200" y="2473784"/>
            <a:ext cx="2293830" cy="25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27476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31601065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Irena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Reifová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Prague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Czech Republic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Post-socialist mediated memory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Television studies and visual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Qualitative methodology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7CC6F0D-68A3-4D99-9A3A-BE24BC8AB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2266242"/>
            <a:ext cx="2291551" cy="28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10656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8449544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Ramón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Salaverría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Pamplona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journalism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Disinformation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D950104-2239-4E8A-865F-99243E112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9497"/>
            <a:ext cx="2291706" cy="22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2944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1688574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Patti Valkenburg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Amsterdam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Netherlands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Well-being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media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Adolescents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effects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7729B791-3AA2-4E1A-9B40-4DEF1B986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" y="2216877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69623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43203414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Barbie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Zelizer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Philadelphia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 and conflict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13A6782-31C9-41D6-A246-B6810E0D40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t="4637" r="40208" b="19513"/>
          <a:stretch/>
        </p:blipFill>
        <p:spPr>
          <a:xfrm>
            <a:off x="76200" y="2029535"/>
            <a:ext cx="2277390" cy="319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301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00306580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Timothy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Insoll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Exeter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Islamic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Archaeology of religion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E76B9E9-629F-4110-AAE9-71B06FBE9D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2"/>
          <a:stretch/>
        </p:blipFill>
        <p:spPr>
          <a:xfrm>
            <a:off x="76200" y="1931504"/>
            <a:ext cx="2291230" cy="29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7404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95B3A66D8AD748A9226BE7593B8586" ma:contentTypeVersion="18" ma:contentTypeDescription="Create a new document." ma:contentTypeScope="" ma:versionID="33cd9d500e5be82e47b26cc9b2eec3f9">
  <xsd:schema xmlns:xsd="http://www.w3.org/2001/XMLSchema" xmlns:xs="http://www.w3.org/2001/XMLSchema" xmlns:p="http://schemas.microsoft.com/office/2006/metadata/properties" xmlns:ns2="97783c18-4378-4405-bede-c051d15d3e21" xmlns:ns3="e8b9a027-e6bc-4897-ad19-46e5c2a776ff" targetNamespace="http://schemas.microsoft.com/office/2006/metadata/properties" ma:root="true" ma:fieldsID="5f8a5c891b707a5b1efa39bdd5e2373a" ns2:_="" ns3:_="">
    <xsd:import namespace="97783c18-4378-4405-bede-c051d15d3e21"/>
    <xsd:import namespace="e8b9a027-e6bc-4897-ad19-46e5c2a77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83c18-4378-4405-bede-c051d15d3e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f15d7e9-da90-449b-8052-bacb192258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9a027-e6bc-4897-ad19-46e5c2a77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4abbd56-97d4-4508-af08-05a332417ba5}" ma:internalName="TaxCatchAll" ma:showField="CatchAllData" ma:web="e8b9a027-e6bc-4897-ad19-46e5c2a77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783c18-4378-4405-bede-c051d15d3e21">
      <Terms xmlns="http://schemas.microsoft.com/office/infopath/2007/PartnerControls"/>
    </lcf76f155ced4ddcb4097134ff3c332f>
    <TaxCatchAll xmlns="e8b9a027-e6bc-4897-ad19-46e5c2a776ff" xsi:nil="true"/>
  </documentManagement>
</p:properties>
</file>

<file path=customXml/itemProps1.xml><?xml version="1.0" encoding="utf-8"?>
<ds:datastoreItem xmlns:ds="http://schemas.openxmlformats.org/officeDocument/2006/customXml" ds:itemID="{A72C98F3-460E-4337-8C82-14B33C83CA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83c18-4378-4405-bede-c051d15d3e21"/>
    <ds:schemaRef ds:uri="e8b9a027-e6bc-4897-ad19-46e5c2a77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31B694-AAC7-46D7-BAD4-3FA82D02C7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DB0552-1A17-4364-A8F2-82221883CE5E}">
  <ds:schemaRefs>
    <ds:schemaRef ds:uri="http://purl.org/dc/elements/1.1/"/>
    <ds:schemaRef ds:uri="http://purl.org/dc/terms/"/>
    <ds:schemaRef ds:uri="http://schemas.microsoft.com/office/2006/metadata/properties"/>
    <ds:schemaRef ds:uri="97783c18-4378-4405-bede-c051d15d3e21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8b9a027-e6bc-4897-ad19-46e5c2a776f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3309</Words>
  <Application>Microsoft Office PowerPoint</Application>
  <PresentationFormat>Breitbild</PresentationFormat>
  <Paragraphs>1035</Paragraphs>
  <Slides>89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89</vt:i4>
      </vt:variant>
    </vt:vector>
  </HeadingPairs>
  <TitlesOfParts>
    <vt:vector size="96" baseType="lpstr">
      <vt:lpstr>Arial</vt:lpstr>
      <vt:lpstr>Calibri</vt:lpstr>
      <vt:lpstr>Calibri Light</vt:lpstr>
      <vt:lpstr>Century Gothic</vt:lpstr>
      <vt:lpstr>Helvetica</vt:lpstr>
      <vt:lpstr>Helvetica Neue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Coates</dc:creator>
  <cp:lastModifiedBy>Dana Kaiser</cp:lastModifiedBy>
  <cp:revision>106</cp:revision>
  <dcterms:created xsi:type="dcterms:W3CDTF">2023-09-11T10:16:22Z</dcterms:created>
  <dcterms:modified xsi:type="dcterms:W3CDTF">2024-11-07T14:27:07Z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0x0101001895B3A66D8AD748A9226BE7593B8586</vt:lpwstr>
  </property>
</Properties>
</file>