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94" r:id="rId2"/>
  </p:sldMasterIdLst>
  <p:notesMasterIdLst>
    <p:notesMasterId r:id="rId12"/>
  </p:notesMasterIdLst>
  <p:handoutMasterIdLst>
    <p:handoutMasterId r:id="rId13"/>
  </p:handoutMasterIdLst>
  <p:sldIdLst>
    <p:sldId id="261" r:id="rId3"/>
    <p:sldId id="282" r:id="rId4"/>
    <p:sldId id="268" r:id="rId5"/>
    <p:sldId id="280" r:id="rId6"/>
    <p:sldId id="284" r:id="rId7"/>
    <p:sldId id="278" r:id="rId8"/>
    <p:sldId id="281" r:id="rId9"/>
    <p:sldId id="308" r:id="rId10"/>
    <p:sldId id="309" r:id="rId11"/>
  </p:sldIdLst>
  <p:sldSz cx="12192000" cy="6858000"/>
  <p:notesSz cx="7010400" cy="9296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DB0"/>
    <a:srgbClr val="2F4D5D"/>
    <a:srgbClr val="DCE7F0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9" autoAdjust="0"/>
    <p:restoredTop sz="74079" autoAdjust="0"/>
  </p:normalViewPr>
  <p:slideViewPr>
    <p:cSldViewPr snapToGrid="0" snapToObjects="1">
      <p:cViewPr varScale="1">
        <p:scale>
          <a:sx n="65" d="100"/>
          <a:sy n="65" d="100"/>
        </p:scale>
        <p:origin x="142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42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591CCF-F6FD-734B-854A-5BC033593B1E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C66214-DB21-4647-B5DA-0D17CA592867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016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8941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521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0034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2781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370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6177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1350253"/>
            <a:ext cx="4648209" cy="5507747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8333999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4000" cy="238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038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7081-D270-4FBF-AE40-A52D674243CC}" type="datetime1">
              <a:rPr lang="nl-BE" smtClean="0"/>
              <a:t>6/11/2019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Faculteit, departement, dienst …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1D8DB0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32277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415A-EEF6-439C-A913-189A8C067023}" type="datetime1">
              <a:rPr lang="nl-BE" smtClean="0"/>
              <a:t>6/11/2019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Faculteit, departement, dienst …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70691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7507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F125-8D2F-407C-A946-0B214A077F46}" type="datetime1">
              <a:rPr lang="nl-BE" smtClean="0"/>
              <a:t>6/11/2019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Faculteit, departement, dienst …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6779-A426-4C6E-B33F-12BA9B572EC4}" type="datetime1">
              <a:rPr lang="nl-BE" smtClean="0"/>
              <a:t>6/11/2019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Faculteit, departement, dienst …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237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2" y="3248513"/>
            <a:ext cx="4368673" cy="237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F61B-1080-4D20-8EAC-F5AC55182461}" type="datetime1">
              <a:rPr lang="nl-BE" smtClean="0"/>
              <a:t>6/11/2019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Faculteit, departement, dienst …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504031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43" userDrawn="1">
          <p15:clr>
            <a:srgbClr val="FBAE40"/>
          </p15:clr>
        </p15:guide>
        <p15:guide id="2" pos="4203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F625-24B7-4F40-98BC-AFA043082CE9}" type="datetime1">
              <a:rPr lang="nl-BE" smtClean="0"/>
              <a:t>6/11/2019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Faculteit, departement, dienst …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58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0" y="2276271"/>
            <a:ext cx="5421575" cy="38376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2B6-1303-46D4-9581-5E95FC0B22E4}" type="datetime1">
              <a:rPr lang="nl-BE" smtClean="0"/>
              <a:t>6/11/2019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Faculteit, departement, dienst …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00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3976-FDFC-4D8C-ACD3-BCE6A597C36A}" type="datetime1">
              <a:rPr lang="nl-BE" smtClean="0"/>
              <a:t>6/11/2019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Faculteit, departement, dienst …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63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EA79-DE61-4EF0-8C65-B83CEE2687EB}" type="datetime1">
              <a:rPr lang="nl-BE" smtClean="0"/>
              <a:t>6/11/2019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Faculteit, departement, dienst …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7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S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0" y="510988"/>
            <a:ext cx="11039793" cy="5184424"/>
          </a:xfrm>
        </p:spPr>
        <p:txBody>
          <a:bodyPr anchor="ctr" anchorCtr="0"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C5B9-2DE2-43DC-AAE2-5679419BAC4A}" type="datetime1">
              <a:rPr lang="nl-BE" smtClean="0"/>
              <a:t>6/11/2019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Faculteit, departement, dienst …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BB46EC33-4D1A-4426-91DF-270C2E654CCE}" type="datetime1">
              <a:rPr lang="nl-BE" smtClean="0"/>
              <a:t>6/11/2019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 smtClean="0"/>
              <a:t>Faculteit, departement, dienst …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61" r:id="rId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7319" userDrawn="1">
          <p15:clr>
            <a:srgbClr val="F26B43"/>
          </p15:clr>
        </p15:guide>
        <p15:guide id="3" orient="horz" pos="3857" userDrawn="1">
          <p15:clr>
            <a:srgbClr val="F26B43"/>
          </p15:clr>
        </p15:guide>
        <p15:guide id="4" pos="36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48C250A7-EEA6-4BD5-AB95-D7BF57F3506B}" type="datetime1">
              <a:rPr lang="nl-BE" smtClean="0"/>
              <a:t>6/11/2019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 smtClean="0"/>
              <a:t>Faculteit, departement, dienst …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5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83" y="2697147"/>
            <a:ext cx="8334000" cy="23868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Plan S and a roadmap for Open </a:t>
            </a:r>
            <a:r>
              <a:rPr lang="en-US" i="1" dirty="0" smtClean="0"/>
              <a:t>Science at </a:t>
            </a:r>
            <a:r>
              <a:rPr lang="nl-BE" dirty="0" smtClean="0"/>
              <a:t>KU Leuven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sz="2700" dirty="0" smtClean="0"/>
              <a:t>Reine Meylaerts</a:t>
            </a:r>
            <a:endParaRPr lang="nl-BE" sz="2700" dirty="0"/>
          </a:p>
        </p:txBody>
      </p:sp>
    </p:spTree>
    <p:extLst>
      <p:ext uri="{BB962C8B-B14F-4D97-AF65-F5344CB8AC3E}">
        <p14:creationId xmlns:p14="http://schemas.microsoft.com/office/powerpoint/2010/main" val="3628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3878" y="1656000"/>
            <a:ext cx="10953321" cy="4464000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“Open Science, perhaps more properly termed Open Scholarship in English, represents a culture change in the way stakeholders in the research, education, and knowledge exchange communities create, store, share and deliver the outputs of their activity … </a:t>
            </a:r>
            <a:r>
              <a:rPr lang="en-US" b="1" i="1" dirty="0" smtClean="0"/>
              <a:t>Open Science is not about dogma; it is about greater efficiency and productivity, more transparency and a better response to interdisciplinary research needs</a:t>
            </a:r>
            <a:r>
              <a:rPr lang="en-US" i="1" dirty="0" smtClean="0"/>
              <a:t>”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sz="1800" dirty="0" smtClean="0"/>
              <a:t>Advice paper LERU (Paul </a:t>
            </a:r>
            <a:r>
              <a:rPr lang="en-US" sz="1800" dirty="0" err="1" smtClean="0"/>
              <a:t>Ayris</a:t>
            </a:r>
            <a:r>
              <a:rPr lang="en-US" sz="1800" dirty="0" smtClean="0"/>
              <a:t>, </a:t>
            </a:r>
            <a:r>
              <a:rPr lang="en-US" sz="1800" dirty="0" err="1" smtClean="0"/>
              <a:t>Alea</a:t>
            </a:r>
            <a:r>
              <a:rPr lang="en-US" sz="1800" dirty="0" smtClean="0"/>
              <a:t> </a:t>
            </a:r>
            <a:r>
              <a:rPr lang="en-US" sz="1800" dirty="0" err="1" smtClean="0"/>
              <a:t>López</a:t>
            </a:r>
            <a:r>
              <a:rPr lang="en-US" sz="1800" dirty="0" smtClean="0"/>
              <a:t> de San </a:t>
            </a:r>
            <a:r>
              <a:rPr lang="en-US" sz="1800" dirty="0" err="1" smtClean="0"/>
              <a:t>Román</a:t>
            </a:r>
            <a:r>
              <a:rPr lang="en-US" sz="1800" dirty="0" smtClean="0"/>
              <a:t>, Katrien </a:t>
            </a:r>
            <a:r>
              <a:rPr lang="en-US" sz="1800" dirty="0" err="1" smtClean="0"/>
              <a:t>Maes</a:t>
            </a:r>
            <a:r>
              <a:rPr lang="en-US" sz="1800" dirty="0" smtClean="0"/>
              <a:t>, </a:t>
            </a:r>
            <a:r>
              <a:rPr lang="en-US" sz="1800" dirty="0" err="1" smtClean="0"/>
              <a:t>Ignasi</a:t>
            </a:r>
            <a:r>
              <a:rPr lang="en-US" sz="1800" dirty="0" smtClean="0"/>
              <a:t> Labastida), </a:t>
            </a:r>
            <a:r>
              <a:rPr lang="en-US" sz="1800" dirty="0" err="1"/>
              <a:t>mei</a:t>
            </a:r>
            <a:r>
              <a:rPr lang="en-US" sz="1800" dirty="0"/>
              <a:t> </a:t>
            </a:r>
            <a:r>
              <a:rPr lang="en-US" sz="1800" dirty="0" smtClean="0"/>
              <a:t>2018 : </a:t>
            </a:r>
            <a:r>
              <a:rPr lang="en-US" sz="1800" i="1" dirty="0" smtClean="0"/>
              <a:t>Open Science and it role in universities: A roadmap for cultural change</a:t>
            </a:r>
            <a:r>
              <a:rPr lang="en-US" sz="1800" dirty="0" smtClean="0"/>
              <a:t> </a:t>
            </a:r>
          </a:p>
          <a:p>
            <a:pPr marL="0" indent="0" algn="ctr">
              <a:buNone/>
            </a:pPr>
            <a:r>
              <a:rPr lang="nl-BE" sz="1600" dirty="0"/>
              <a:t>https://www.leru.org/publications/open-science-and-its-role-in-universities-a-roadmap-for-cultural-change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Science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370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Copyright: keep control and ownership </a:t>
            </a:r>
            <a:r>
              <a:rPr lang="en-US" dirty="0" err="1" smtClean="0"/>
              <a:t>withint</a:t>
            </a:r>
            <a:r>
              <a:rPr lang="en-US" dirty="0" smtClean="0"/>
              <a:t> the academic community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Cost: saving money (long term) but extra investments needed (short term)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Limits of openness: not everything can be open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AltMetrics</a:t>
            </a:r>
            <a:r>
              <a:rPr lang="en-US" dirty="0" smtClean="0"/>
              <a:t>: (generally accepted) new </a:t>
            </a:r>
            <a:r>
              <a:rPr lang="en-US" dirty="0" err="1" smtClean="0"/>
              <a:t>evaluationmodels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Global dimension, but Europe needs to be a generous leader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“Getting everyone moving together”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Biggest challenge is culture change</a:t>
            </a:r>
          </a:p>
          <a:p>
            <a:pPr marL="914400" lvl="1" indent="-457200">
              <a:buFont typeface="+mj-lt"/>
              <a:buAutoNum type="arabicPeriod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nl-BE" dirty="0"/>
          </a:p>
        </p:txBody>
      </p:sp>
      <p:sp>
        <p:nvSpPr>
          <p:cNvPr id="6" name="TextBox 2"/>
          <p:cNvSpPr txBox="1"/>
          <p:nvPr/>
        </p:nvSpPr>
        <p:spPr>
          <a:xfrm>
            <a:off x="900000" y="6303167"/>
            <a:ext cx="8997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Advice </a:t>
            </a:r>
            <a:r>
              <a:rPr lang="en-US" sz="1200" dirty="0">
                <a:solidFill>
                  <a:schemeClr val="bg1"/>
                </a:solidFill>
              </a:rPr>
              <a:t>paper LERU (Paul </a:t>
            </a:r>
            <a:r>
              <a:rPr lang="en-US" sz="1200" dirty="0" err="1">
                <a:solidFill>
                  <a:schemeClr val="bg1"/>
                </a:solidFill>
              </a:rPr>
              <a:t>Ayris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Alea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López</a:t>
            </a:r>
            <a:r>
              <a:rPr lang="en-US" sz="1200" dirty="0">
                <a:solidFill>
                  <a:schemeClr val="bg1"/>
                </a:solidFill>
              </a:rPr>
              <a:t> de San </a:t>
            </a:r>
            <a:r>
              <a:rPr lang="en-US" sz="1200" dirty="0" err="1">
                <a:solidFill>
                  <a:schemeClr val="bg1"/>
                </a:solidFill>
              </a:rPr>
              <a:t>Román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Katrien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Maes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Ignasi</a:t>
            </a:r>
            <a:r>
              <a:rPr lang="en-US" sz="1200" dirty="0">
                <a:solidFill>
                  <a:schemeClr val="bg1"/>
                </a:solidFill>
              </a:rPr>
              <a:t> Labastida), </a:t>
            </a:r>
            <a:r>
              <a:rPr lang="en-US" sz="1200" dirty="0" err="1">
                <a:solidFill>
                  <a:schemeClr val="bg1"/>
                </a:solidFill>
              </a:rPr>
              <a:t>mei</a:t>
            </a:r>
            <a:r>
              <a:rPr lang="en-US" sz="1200" dirty="0">
                <a:solidFill>
                  <a:schemeClr val="bg1"/>
                </a:solidFill>
              </a:rPr>
              <a:t> 2018 : </a:t>
            </a:r>
            <a:r>
              <a:rPr lang="en-US" sz="1200" i="1" dirty="0">
                <a:solidFill>
                  <a:schemeClr val="bg1"/>
                </a:solidFill>
              </a:rPr>
              <a:t>Open Science and it role in universities: A roadmap for cultural change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92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000" y="1671161"/>
            <a:ext cx="11041200" cy="4078286"/>
          </a:xfrm>
        </p:spPr>
        <p:txBody>
          <a:bodyPr>
            <a:normAutofit/>
          </a:bodyPr>
          <a:lstStyle/>
          <a:p>
            <a:r>
              <a:rPr lang="en-US" dirty="0" smtClean="0"/>
              <a:t>“Appoint an Open </a:t>
            </a:r>
            <a:r>
              <a:rPr lang="en-US" dirty="0" smtClean="0"/>
              <a:t>Science </a:t>
            </a:r>
            <a:r>
              <a:rPr lang="en-US" dirty="0" smtClean="0"/>
              <a:t>Ambassador”</a:t>
            </a:r>
            <a:endParaRPr lang="en-US" dirty="0" smtClean="0"/>
          </a:p>
          <a:p>
            <a:r>
              <a:rPr lang="en-US" dirty="0" smtClean="0"/>
              <a:t>“Develop a </a:t>
            </a:r>
            <a:r>
              <a:rPr lang="en-US" dirty="0" err="1" smtClean="0"/>
              <a:t>programme</a:t>
            </a:r>
            <a:r>
              <a:rPr lang="en-US" dirty="0" smtClean="0"/>
              <a:t> of cultural </a:t>
            </a:r>
            <a:r>
              <a:rPr lang="en-US" dirty="0" smtClean="0"/>
              <a:t>change”</a:t>
            </a:r>
            <a:endParaRPr lang="en-US" dirty="0" smtClean="0"/>
          </a:p>
          <a:p>
            <a:r>
              <a:rPr lang="en-US" dirty="0" smtClean="0"/>
              <a:t>“Establish advocacy </a:t>
            </a:r>
            <a:r>
              <a:rPr lang="en-US" dirty="0" err="1" smtClean="0"/>
              <a:t>programmes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“Draw up a communication strategy”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4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Recommendations of LERU roadmap (</a:t>
            </a:r>
            <a:r>
              <a:rPr lang="en-US" dirty="0" err="1" smtClean="0"/>
              <a:t>mai</a:t>
            </a:r>
            <a:r>
              <a:rPr lang="en-US" dirty="0" smtClean="0"/>
              <a:t> 2018)</a:t>
            </a:r>
            <a:endParaRPr lang="nl-BE" dirty="0"/>
          </a:p>
        </p:txBody>
      </p:sp>
      <p:sp>
        <p:nvSpPr>
          <p:cNvPr id="7" name="TextBox 2"/>
          <p:cNvSpPr txBox="1"/>
          <p:nvPr/>
        </p:nvSpPr>
        <p:spPr>
          <a:xfrm>
            <a:off x="900000" y="6303167"/>
            <a:ext cx="8997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Advice </a:t>
            </a:r>
            <a:r>
              <a:rPr lang="en-US" sz="1200" dirty="0">
                <a:solidFill>
                  <a:schemeClr val="bg1"/>
                </a:solidFill>
              </a:rPr>
              <a:t>paper LERU (Paul </a:t>
            </a:r>
            <a:r>
              <a:rPr lang="en-US" sz="1200" dirty="0" err="1">
                <a:solidFill>
                  <a:schemeClr val="bg1"/>
                </a:solidFill>
              </a:rPr>
              <a:t>Ayris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Alea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López</a:t>
            </a:r>
            <a:r>
              <a:rPr lang="en-US" sz="1200" dirty="0">
                <a:solidFill>
                  <a:schemeClr val="bg1"/>
                </a:solidFill>
              </a:rPr>
              <a:t> de San </a:t>
            </a:r>
            <a:r>
              <a:rPr lang="en-US" sz="1200" dirty="0" err="1">
                <a:solidFill>
                  <a:schemeClr val="bg1"/>
                </a:solidFill>
              </a:rPr>
              <a:t>Román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Katrien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Maes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Ignasi</a:t>
            </a:r>
            <a:r>
              <a:rPr lang="en-US" sz="1200" dirty="0">
                <a:solidFill>
                  <a:schemeClr val="bg1"/>
                </a:solidFill>
              </a:rPr>
              <a:t> Labastida), </a:t>
            </a:r>
            <a:r>
              <a:rPr lang="en-US" sz="1200" dirty="0" err="1">
                <a:solidFill>
                  <a:schemeClr val="bg1"/>
                </a:solidFill>
              </a:rPr>
              <a:t>mei</a:t>
            </a:r>
            <a:r>
              <a:rPr lang="en-US" sz="1200" dirty="0">
                <a:solidFill>
                  <a:schemeClr val="bg1"/>
                </a:solidFill>
              </a:rPr>
              <a:t> 2018 : </a:t>
            </a:r>
            <a:r>
              <a:rPr lang="en-US" sz="1200" i="1" dirty="0">
                <a:solidFill>
                  <a:schemeClr val="bg1"/>
                </a:solidFill>
              </a:rPr>
              <a:t>Open Science and it role in universities: A roadmap for cultural change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87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000" y="1664355"/>
            <a:ext cx="11041200" cy="4464000"/>
          </a:xfrm>
        </p:spPr>
        <p:txBody>
          <a:bodyPr>
            <a:normAutofit/>
          </a:bodyPr>
          <a:lstStyle/>
          <a:p>
            <a:pPr lvl="0"/>
            <a:r>
              <a:rPr lang="nl-BE" dirty="0" smtClean="0"/>
              <a:t>OS coördinator</a:t>
            </a:r>
            <a:endParaRPr lang="nl-BE" dirty="0"/>
          </a:p>
          <a:p>
            <a:pPr lvl="0"/>
            <a:r>
              <a:rPr lang="nl-BE" dirty="0"/>
              <a:t>ORCID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all</a:t>
            </a:r>
            <a:r>
              <a:rPr lang="nl-BE" dirty="0" smtClean="0"/>
              <a:t> </a:t>
            </a:r>
            <a:r>
              <a:rPr lang="nl-BE" dirty="0" err="1" smtClean="0"/>
              <a:t>researchers</a:t>
            </a:r>
            <a:endParaRPr lang="nl-BE" dirty="0"/>
          </a:p>
          <a:p>
            <a:pPr lvl="0"/>
            <a:r>
              <a:rPr lang="nl-BE" dirty="0" err="1" smtClean="0"/>
              <a:t>Compulsory</a:t>
            </a:r>
            <a:r>
              <a:rPr lang="nl-BE" dirty="0" smtClean="0"/>
              <a:t> OS module in </a:t>
            </a:r>
            <a:r>
              <a:rPr lang="nl-BE" dirty="0" err="1" smtClean="0"/>
              <a:t>doctoral</a:t>
            </a:r>
            <a:r>
              <a:rPr lang="nl-BE" dirty="0" smtClean="0"/>
              <a:t> </a:t>
            </a:r>
            <a:r>
              <a:rPr lang="nl-BE" dirty="0" err="1" smtClean="0"/>
              <a:t>programme</a:t>
            </a:r>
            <a:endParaRPr lang="nl-BE" dirty="0" smtClean="0"/>
          </a:p>
          <a:p>
            <a:pPr lvl="0"/>
            <a:r>
              <a:rPr lang="nl-BE" dirty="0" smtClean="0"/>
              <a:t>Support </a:t>
            </a:r>
            <a:r>
              <a:rPr lang="nl-BE" dirty="0" err="1" smtClean="0"/>
              <a:t>researchers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Plan S-compliant</a:t>
            </a:r>
            <a:endParaRPr lang="nl-BE" dirty="0"/>
          </a:p>
          <a:p>
            <a:pPr lvl="0"/>
            <a:r>
              <a:rPr lang="nl-BE" dirty="0" smtClean="0"/>
              <a:t>Analyse </a:t>
            </a:r>
            <a:r>
              <a:rPr lang="nl-BE" dirty="0" err="1" smtClean="0"/>
              <a:t>how</a:t>
            </a:r>
            <a:r>
              <a:rPr lang="nl-BE" dirty="0" smtClean="0"/>
              <a:t> (</a:t>
            </a:r>
            <a:r>
              <a:rPr lang="nl-BE" dirty="0" err="1" smtClean="0"/>
              <a:t>elements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) Plan S </a:t>
            </a:r>
            <a:r>
              <a:rPr lang="nl-BE" dirty="0" err="1" smtClean="0"/>
              <a:t>can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implemented</a:t>
            </a:r>
            <a:r>
              <a:rPr lang="nl-BE" dirty="0" smtClean="0"/>
              <a:t> in </a:t>
            </a:r>
            <a:r>
              <a:rPr lang="nl-BE" dirty="0" err="1" smtClean="0"/>
              <a:t>internal</a:t>
            </a:r>
            <a:r>
              <a:rPr lang="nl-BE" dirty="0" smtClean="0"/>
              <a:t> </a:t>
            </a:r>
            <a:r>
              <a:rPr lang="nl-BE" dirty="0" err="1" smtClean="0"/>
              <a:t>funding</a:t>
            </a:r>
            <a:r>
              <a:rPr lang="nl-BE" dirty="0" smtClean="0"/>
              <a:t> </a:t>
            </a:r>
            <a:r>
              <a:rPr lang="nl-BE" dirty="0" err="1" smtClean="0"/>
              <a:t>schemes</a:t>
            </a:r>
            <a:r>
              <a:rPr lang="nl-BE" dirty="0" smtClean="0"/>
              <a:t> </a:t>
            </a:r>
            <a:endParaRPr lang="nl-BE" dirty="0"/>
          </a:p>
          <a:p>
            <a:pPr lvl="0"/>
            <a:r>
              <a:rPr lang="nl-BE" dirty="0" err="1" smtClean="0"/>
              <a:t>Establish</a:t>
            </a:r>
            <a:r>
              <a:rPr lang="nl-BE" dirty="0" smtClean="0"/>
              <a:t> a </a:t>
            </a:r>
            <a:r>
              <a:rPr lang="nl-BE" dirty="0"/>
              <a:t>pan-LERU </a:t>
            </a:r>
            <a:r>
              <a:rPr lang="nl-BE" dirty="0" err="1"/>
              <a:t>publishing</a:t>
            </a:r>
            <a:r>
              <a:rPr lang="nl-BE" dirty="0"/>
              <a:t> platform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5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Recommendations of LERU OS brainstorm (</a:t>
            </a:r>
            <a:r>
              <a:rPr lang="en-US" dirty="0" err="1" smtClean="0"/>
              <a:t>january</a:t>
            </a:r>
            <a:r>
              <a:rPr lang="en-US" dirty="0" smtClean="0"/>
              <a:t> 2019)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17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000" y="1664355"/>
            <a:ext cx="11041200" cy="4464000"/>
          </a:xfrm>
        </p:spPr>
        <p:txBody>
          <a:bodyPr>
            <a:normAutofit/>
          </a:bodyPr>
          <a:lstStyle/>
          <a:p>
            <a:pPr marL="265113" lvl="1" indent="-265113">
              <a:buNone/>
            </a:pPr>
            <a:r>
              <a:rPr lang="en-US" sz="2000" b="1" dirty="0" smtClean="0"/>
              <a:t>What is already implemented?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Open Science </a:t>
            </a:r>
            <a:r>
              <a:rPr lang="en-US" sz="2000" dirty="0" smtClean="0"/>
              <a:t>RDM is integrated in every policy priority of the research policy plan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RDM WG at Flemish level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RDM, research integrity, </a:t>
            </a:r>
            <a:r>
              <a:rPr lang="en-US" sz="2000" dirty="0" smtClean="0"/>
              <a:t>ethics: first steps </a:t>
            </a:r>
            <a:r>
              <a:rPr lang="en-US" sz="2000" dirty="0" smtClean="0"/>
              <a:t>are already implemented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265113" lvl="1" indent="-265113">
              <a:buNone/>
            </a:pPr>
            <a:r>
              <a:rPr lang="en-US" sz="2000" b="1" dirty="0" smtClean="0"/>
              <a:t>Challenges ?</a:t>
            </a:r>
          </a:p>
          <a:p>
            <a:pPr marL="720725" lvl="1" indent="-263525"/>
            <a:r>
              <a:rPr lang="en-US" sz="2100" dirty="0" smtClean="0"/>
              <a:t>Intensify OS efforts (</a:t>
            </a:r>
            <a:r>
              <a:rPr lang="nl-BE" sz="2100" dirty="0" smtClean="0"/>
              <a:t>OS </a:t>
            </a:r>
            <a:r>
              <a:rPr lang="nl-BE" sz="2100" dirty="0" err="1" smtClean="0"/>
              <a:t>will</a:t>
            </a:r>
            <a:r>
              <a:rPr lang="nl-BE" sz="2100" dirty="0" smtClean="0"/>
              <a:t> </a:t>
            </a:r>
            <a:r>
              <a:rPr lang="nl-BE" sz="2100" dirty="0" err="1" smtClean="0"/>
              <a:t>be</a:t>
            </a:r>
            <a:r>
              <a:rPr lang="nl-BE" sz="2100" dirty="0" smtClean="0"/>
              <a:t> modus operandi in </a:t>
            </a:r>
            <a:r>
              <a:rPr lang="nl-BE" sz="2100" dirty="0"/>
              <a:t>Horizon </a:t>
            </a:r>
            <a:r>
              <a:rPr lang="nl-BE" sz="2100" dirty="0" smtClean="0"/>
              <a:t>Europe)</a:t>
            </a:r>
            <a:endParaRPr lang="en-US" sz="2100" dirty="0" smtClean="0"/>
          </a:p>
          <a:p>
            <a:pPr marL="720725" lvl="2" indent="-263525"/>
            <a:r>
              <a:rPr lang="en-US" sz="2100" dirty="0" smtClean="0">
                <a:solidFill>
                  <a:srgbClr val="FF0000"/>
                </a:solidFill>
              </a:rPr>
              <a:t>Need for more coordination and </a:t>
            </a:r>
            <a:r>
              <a:rPr lang="en-US" sz="2100" dirty="0" err="1" smtClean="0">
                <a:solidFill>
                  <a:srgbClr val="FF0000"/>
                </a:solidFill>
              </a:rPr>
              <a:t>prioritising</a:t>
            </a:r>
            <a:endParaRPr lang="en-US" sz="2100" dirty="0" smtClean="0">
              <a:solidFill>
                <a:srgbClr val="FF0000"/>
              </a:solidFill>
            </a:endParaRPr>
          </a:p>
          <a:p>
            <a:pPr marL="720725" lvl="2" indent="-263525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0000"/>
                </a:solidFill>
              </a:rPr>
              <a:t>Increase support </a:t>
            </a:r>
            <a:r>
              <a:rPr lang="en-US" sz="2100" dirty="0" smtClean="0">
                <a:solidFill>
                  <a:srgbClr val="FF0000"/>
                </a:solidFill>
              </a:rPr>
              <a:t>level and initiate culture change</a:t>
            </a:r>
            <a:endParaRPr lang="en-US" sz="21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6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general@ KU Leuven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5350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000" y="1664355"/>
            <a:ext cx="11041200" cy="446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Appointment of </a:t>
            </a:r>
            <a:r>
              <a:rPr lang="en-US" dirty="0" smtClean="0"/>
              <a:t>an ‘</a:t>
            </a:r>
            <a:r>
              <a:rPr lang="en-US" b="1" dirty="0" smtClean="0"/>
              <a:t>Open </a:t>
            </a:r>
            <a:r>
              <a:rPr lang="en-US" b="1" dirty="0"/>
              <a:t>Science </a:t>
            </a:r>
            <a:r>
              <a:rPr lang="en-US" b="1" dirty="0" smtClean="0"/>
              <a:t>ambassador’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lvl="1"/>
            <a:r>
              <a:rPr lang="en-US" dirty="0" smtClean="0"/>
              <a:t>Facilitating </a:t>
            </a:r>
            <a:r>
              <a:rPr lang="en-US" dirty="0"/>
              <a:t>and promoting OS, proposing, coordinating and explaining OS initiatives to </a:t>
            </a:r>
            <a:r>
              <a:rPr lang="en-US" dirty="0" smtClean="0"/>
              <a:t>Board/Academic </a:t>
            </a:r>
            <a:r>
              <a:rPr lang="en-US" dirty="0" smtClean="0"/>
              <a:t>Council, Figurehead </a:t>
            </a:r>
            <a:r>
              <a:rPr lang="en-US" dirty="0"/>
              <a:t>OS KU Leuven to </a:t>
            </a:r>
            <a:r>
              <a:rPr lang="en-US" dirty="0" smtClean="0"/>
              <a:t>outside world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Creation of ‘</a:t>
            </a:r>
            <a:r>
              <a:rPr lang="en-US" b="1" dirty="0"/>
              <a:t>Open Science task force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Shaping </a:t>
            </a:r>
            <a:r>
              <a:rPr lang="en-US" dirty="0"/>
              <a:t>OS policies at KU Leuven, </a:t>
            </a:r>
            <a:r>
              <a:rPr lang="en-US" dirty="0" smtClean="0"/>
              <a:t>taking further </a:t>
            </a:r>
            <a:r>
              <a:rPr lang="en-US" dirty="0"/>
              <a:t>steps in OS (which is still in full evolution), collaboration and coordination, formulating </a:t>
            </a:r>
            <a:r>
              <a:rPr lang="en-US" dirty="0" smtClean="0"/>
              <a:t>priorities</a:t>
            </a:r>
          </a:p>
          <a:p>
            <a:pPr lvl="1"/>
            <a:r>
              <a:rPr lang="en-US" dirty="0" smtClean="0"/>
              <a:t>4 WG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7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Implementation @ KU Leuven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355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WG OS - Future of scholarly </a:t>
            </a:r>
            <a:r>
              <a:rPr lang="en-US" dirty="0" smtClean="0">
                <a:solidFill>
                  <a:schemeClr val="accent2"/>
                </a:solidFill>
              </a:rPr>
              <a:t>publishing: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accent2"/>
                </a:solidFill>
              </a:rPr>
              <a:t>Give </a:t>
            </a:r>
            <a:r>
              <a:rPr lang="en-US" dirty="0">
                <a:solidFill>
                  <a:schemeClr val="accent2"/>
                </a:solidFill>
              </a:rPr>
              <a:t>Input </a:t>
            </a:r>
            <a:r>
              <a:rPr lang="en-US" dirty="0" smtClean="0">
                <a:solidFill>
                  <a:schemeClr val="accent2"/>
                </a:solidFill>
              </a:rPr>
              <a:t>on OA </a:t>
            </a:r>
            <a:r>
              <a:rPr lang="en-US" dirty="0">
                <a:solidFill>
                  <a:schemeClr val="accent2"/>
                </a:solidFill>
              </a:rPr>
              <a:t>Policy and publication policy </a:t>
            </a:r>
            <a:r>
              <a:rPr lang="en-US" dirty="0" smtClean="0">
                <a:solidFill>
                  <a:schemeClr val="accent2"/>
                </a:solidFill>
              </a:rPr>
              <a:t>of KU </a:t>
            </a:r>
            <a:r>
              <a:rPr lang="en-US" dirty="0">
                <a:solidFill>
                  <a:schemeClr val="accent2"/>
                </a:solidFill>
              </a:rPr>
              <a:t>Leuven </a:t>
            </a:r>
            <a:endParaRPr lang="en-US" dirty="0" smtClean="0">
              <a:solidFill>
                <a:schemeClr val="accent2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accent2"/>
                </a:solidFill>
              </a:rPr>
              <a:t>Manage KU </a:t>
            </a:r>
            <a:r>
              <a:rPr lang="en-US" dirty="0">
                <a:solidFill>
                  <a:schemeClr val="accent2"/>
                </a:solidFill>
              </a:rPr>
              <a:t>Leuven Fund for Fair OA </a:t>
            </a:r>
            <a:endParaRPr lang="en-US" dirty="0" smtClean="0">
              <a:solidFill>
                <a:schemeClr val="accent2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/>
                </a:solidFill>
              </a:rPr>
              <a:t>S</a:t>
            </a:r>
            <a:r>
              <a:rPr lang="en-US" dirty="0" smtClean="0">
                <a:solidFill>
                  <a:schemeClr val="accent2"/>
                </a:solidFill>
              </a:rPr>
              <a:t>hape </a:t>
            </a:r>
            <a:r>
              <a:rPr lang="en-US" dirty="0">
                <a:solidFill>
                  <a:schemeClr val="accent2"/>
                </a:solidFill>
              </a:rPr>
              <a:t>the future of scholarly publishing and contributing to the elaboration of a sustainable ecosystem for open </a:t>
            </a:r>
            <a:r>
              <a:rPr lang="en-US" dirty="0" smtClean="0">
                <a:solidFill>
                  <a:schemeClr val="accent2"/>
                </a:solidFill>
              </a:rPr>
              <a:t>science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accent2"/>
                </a:solidFill>
              </a:rPr>
              <a:t>Plan 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accent2"/>
                </a:solidFill>
              </a:rPr>
              <a:t>Negotiations with publishers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ew forms of publication, publication platforms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accent2"/>
                </a:solidFill>
              </a:rPr>
              <a:t>Copyright policy &amp; raising awareness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/>
                </a:solidFill>
              </a:rPr>
              <a:t>P</a:t>
            </a:r>
            <a:r>
              <a:rPr lang="en-US" dirty="0" smtClean="0">
                <a:solidFill>
                  <a:schemeClr val="accent2"/>
                </a:solidFill>
              </a:rPr>
              <a:t>redatory journals: awareness and communication</a:t>
            </a:r>
            <a:endParaRPr lang="nl-BE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Faculteit, departement, dienst …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8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@ KU Leuven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63655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WG OS RDM: fair data &amp; EOSC</a:t>
            </a:r>
          </a:p>
          <a:p>
            <a:r>
              <a:rPr lang="en-US" dirty="0"/>
              <a:t>WG OS ‘Rewards &amp; incentives’ </a:t>
            </a:r>
            <a:r>
              <a:rPr lang="en-US" dirty="0" smtClean="0"/>
              <a:t>&amp; ‘Next-generation </a:t>
            </a:r>
            <a:r>
              <a:rPr lang="en-US" dirty="0"/>
              <a:t>metrics</a:t>
            </a:r>
            <a:r>
              <a:rPr lang="en-US" dirty="0" smtClean="0"/>
              <a:t>’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Embedded OS Principles in Research Assessment </a:t>
            </a:r>
            <a:r>
              <a:rPr lang="en-US" dirty="0" smtClean="0"/>
              <a:t>(</a:t>
            </a:r>
            <a:r>
              <a:rPr lang="en-US" dirty="0" err="1" smtClean="0"/>
              <a:t>biosketch</a:t>
            </a:r>
            <a:r>
              <a:rPr lang="en-US" dirty="0" smtClean="0"/>
              <a:t>, OA </a:t>
            </a:r>
            <a:r>
              <a:rPr lang="en-US" dirty="0"/>
              <a:t>publications, data sharing, pre-prints,...) 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 smtClean="0"/>
              <a:t>Multicriterion</a:t>
            </a:r>
            <a:r>
              <a:rPr lang="en-US" dirty="0" smtClean="0"/>
              <a:t> </a:t>
            </a:r>
            <a:r>
              <a:rPr lang="en-US" dirty="0"/>
              <a:t>Matrix </a:t>
            </a:r>
            <a:r>
              <a:rPr lang="en-US" dirty="0" smtClean="0"/>
              <a:t>for evaluation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 smtClean="0"/>
              <a:t>Altmetrics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Further implementation of DORA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WG OS </a:t>
            </a:r>
            <a:r>
              <a:rPr lang="en-US" dirty="0"/>
              <a:t>‘Education and Skills’ &amp;</a:t>
            </a:r>
            <a:r>
              <a:rPr lang="en-US" dirty="0" smtClean="0"/>
              <a:t> </a:t>
            </a:r>
            <a:r>
              <a:rPr lang="en-US" dirty="0" err="1"/>
              <a:t>‘research</a:t>
            </a:r>
            <a:r>
              <a:rPr lang="en-US" dirty="0"/>
              <a:t> integrity</a:t>
            </a:r>
            <a:r>
              <a:rPr lang="en-US" dirty="0" smtClean="0"/>
              <a:t>’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Compulsory OS module in doctoral </a:t>
            </a:r>
            <a:r>
              <a:rPr lang="en-US" dirty="0" err="1"/>
              <a:t>programme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Support researchers to be Plan S-compliant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  <a:p>
            <a:endParaRPr lang="en-US" dirty="0" smtClean="0"/>
          </a:p>
          <a:p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Faculteit, departement, dienst …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9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@ KU Leuven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2657327"/>
      </p:ext>
    </p:extLst>
  </p:cSld>
  <p:clrMapOvr>
    <a:masterClrMapping/>
  </p:clrMapOvr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 Leuven</Template>
  <TotalTime>0</TotalTime>
  <Words>650</Words>
  <Application>Microsoft Office PowerPoint</Application>
  <PresentationFormat>Widescreen</PresentationFormat>
  <Paragraphs>83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 New</vt:lpstr>
      <vt:lpstr>KU Leuven</vt:lpstr>
      <vt:lpstr>KU Leuven Sedes</vt:lpstr>
      <vt:lpstr>Plan S and a roadmap for Open Science at KU Leuven   Reine Meylaerts</vt:lpstr>
      <vt:lpstr>Open Science</vt:lpstr>
      <vt:lpstr>Challenges</vt:lpstr>
      <vt:lpstr>Recommendations of LERU roadmap (mai 2018)</vt:lpstr>
      <vt:lpstr>Recommendations of LERU OS brainstorm (january 2019)</vt:lpstr>
      <vt:lpstr>In general@ KU Leuven</vt:lpstr>
      <vt:lpstr>Implementation @ KU Leuven </vt:lpstr>
      <vt:lpstr>Implementation @ KU Leuven</vt:lpstr>
      <vt:lpstr>Implementation @ KU Leuven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2017-09-13T11:47:32Z</dcterms:created>
  <dcterms:modified xsi:type="dcterms:W3CDTF">2019-11-06T07:52:24Z</dcterms:modified>
</cp:coreProperties>
</file>